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commentAuthors.xml" ContentType="application/vnd.openxmlformats-officedocument.presentationml.commentAuthors+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4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77" r:id="rId3"/>
    <p:sldMasterId id="2147483703" r:id="rId4"/>
  </p:sldMasterIdLst>
  <p:notesMasterIdLst>
    <p:notesMasterId r:id="rId35"/>
  </p:notesMasterIdLst>
  <p:sldIdLst>
    <p:sldId id="256" r:id="rId5"/>
    <p:sldId id="373" r:id="rId6"/>
    <p:sldId id="395" r:id="rId7"/>
    <p:sldId id="396" r:id="rId8"/>
    <p:sldId id="397" r:id="rId9"/>
    <p:sldId id="400" r:id="rId10"/>
    <p:sldId id="398" r:id="rId11"/>
    <p:sldId id="408" r:id="rId12"/>
    <p:sldId id="371" r:id="rId13"/>
    <p:sldId id="372" r:id="rId14"/>
    <p:sldId id="394" r:id="rId15"/>
    <p:sldId id="388" r:id="rId16"/>
    <p:sldId id="392" r:id="rId17"/>
    <p:sldId id="393" r:id="rId18"/>
    <p:sldId id="410" r:id="rId19"/>
    <p:sldId id="375" r:id="rId20"/>
    <p:sldId id="376" r:id="rId21"/>
    <p:sldId id="411" r:id="rId22"/>
    <p:sldId id="404" r:id="rId23"/>
    <p:sldId id="405" r:id="rId24"/>
    <p:sldId id="406" r:id="rId25"/>
    <p:sldId id="407" r:id="rId26"/>
    <p:sldId id="402" r:id="rId27"/>
    <p:sldId id="403" r:id="rId28"/>
    <p:sldId id="401" r:id="rId29"/>
    <p:sldId id="390" r:id="rId30"/>
    <p:sldId id="273" r:id="rId31"/>
    <p:sldId id="312" r:id="rId32"/>
    <p:sldId id="367" r:id="rId33"/>
    <p:sldId id="409"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hard" initials="R" lastIdx="2" clrIdx="0"/>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autoAdjust="0"/>
    <p:restoredTop sz="94700" autoAdjust="0"/>
  </p:normalViewPr>
  <p:slideViewPr>
    <p:cSldViewPr>
      <p:cViewPr varScale="1">
        <p:scale>
          <a:sx n="70" d="100"/>
          <a:sy n="70" d="100"/>
        </p:scale>
        <p:origin x="-606"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Documents%20and%20Settings\Owner\My%20Documents\Lake%20Wpg%20Water%20Sources.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sz="2000">
                <a:solidFill>
                  <a:schemeClr val="tx1"/>
                </a:solidFill>
              </a:defRPr>
            </a:pPr>
            <a:r>
              <a:rPr lang="en-US" sz="1600" dirty="0"/>
              <a:t>Lake Winnipeg Inflow Sources (1971-2010) </a:t>
            </a:r>
          </a:p>
        </c:rich>
      </c:tx>
      <c:layout>
        <c:manualLayout>
          <c:xMode val="edge"/>
          <c:yMode val="edge"/>
          <c:x val="9.0878427430613723E-2"/>
          <c:y val="9.7833452636602522E-3"/>
        </c:manualLayout>
      </c:layout>
    </c:title>
    <c:view3D>
      <c:rAngAx val="1"/>
    </c:view3D>
    <c:plotArea>
      <c:layout>
        <c:manualLayout>
          <c:layoutTarget val="inner"/>
          <c:xMode val="edge"/>
          <c:yMode val="edge"/>
          <c:x val="5.2541830651338814E-2"/>
          <c:y val="0.12224727841152985"/>
          <c:w val="0.71642551511157948"/>
          <c:h val="0.63206992112707161"/>
        </c:manualLayout>
      </c:layout>
      <c:bar3DChart>
        <c:barDir val="col"/>
        <c:grouping val="stacked"/>
        <c:ser>
          <c:idx val="0"/>
          <c:order val="0"/>
          <c:tx>
            <c:strRef>
              <c:f>'C:\Documents and Settings\Owner\My Documents\[TransBoundaryFlows.xlsx]Sheet17'!$B$5</c:f>
              <c:strCache>
                <c:ptCount val="1"/>
                <c:pt idx="0">
                  <c:v>Lake Winnipeg Inflow Sources </c:v>
                </c:pt>
              </c:strCache>
            </c:strRef>
          </c:tx>
          <c:cat>
            <c:strRef>
              <c:f>'C:\Documents and Settings\Owner\My Documents\[TransBoundaryFlows.xlsx]Sheet17'!$A$6:$A$10</c:f>
              <c:strCache>
                <c:ptCount val="5"/>
                <c:pt idx="0">
                  <c:v>From Alberta</c:v>
                </c:pt>
                <c:pt idx="1">
                  <c:v>From Saskatchewan</c:v>
                </c:pt>
                <c:pt idx="2">
                  <c:v>From Ontario</c:v>
                </c:pt>
                <c:pt idx="3">
                  <c:v>From U.S.A.</c:v>
                </c:pt>
                <c:pt idx="4">
                  <c:v>From Manitoba</c:v>
                </c:pt>
              </c:strCache>
            </c:strRef>
          </c:cat>
          <c:val>
            <c:numRef>
              <c:f>'C:\Documents and Settings\Owner\My Documents\[TransBoundaryFlows.xlsx]Sheet17'!$B$6:$B$10</c:f>
              <c:numCache>
                <c:formatCode>General</c:formatCode>
                <c:ptCount val="5"/>
                <c:pt idx="0">
                  <c:v>407</c:v>
                </c:pt>
                <c:pt idx="1">
                  <c:v>200</c:v>
                </c:pt>
                <c:pt idx="2">
                  <c:v>815</c:v>
                </c:pt>
                <c:pt idx="3">
                  <c:v>360</c:v>
                </c:pt>
                <c:pt idx="4">
                  <c:v>413</c:v>
                </c:pt>
              </c:numCache>
            </c:numRef>
          </c:val>
        </c:ser>
        <c:shape val="box"/>
        <c:axId val="173015808"/>
        <c:axId val="173017344"/>
        <c:axId val="0"/>
      </c:bar3DChart>
      <c:catAx>
        <c:axId val="173015808"/>
        <c:scaling>
          <c:orientation val="minMax"/>
        </c:scaling>
        <c:axPos val="b"/>
        <c:tickLblPos val="nextTo"/>
        <c:txPr>
          <a:bodyPr/>
          <a:lstStyle/>
          <a:p>
            <a:pPr>
              <a:defRPr sz="2000" b="1"/>
            </a:pPr>
            <a:endParaRPr lang="en-US"/>
          </a:p>
        </c:txPr>
        <c:crossAx val="173017344"/>
        <c:crosses val="autoZero"/>
        <c:auto val="1"/>
        <c:lblAlgn val="ctr"/>
        <c:lblOffset val="100"/>
      </c:catAx>
      <c:valAx>
        <c:axId val="173017344"/>
        <c:scaling>
          <c:orientation val="minMax"/>
        </c:scaling>
        <c:axPos val="l"/>
        <c:majorGridlines/>
        <c:numFmt formatCode="General" sourceLinked="1"/>
        <c:tickLblPos val="nextTo"/>
        <c:txPr>
          <a:bodyPr/>
          <a:lstStyle/>
          <a:p>
            <a:pPr>
              <a:defRPr sz="1600" b="1"/>
            </a:pPr>
            <a:endParaRPr lang="en-US"/>
          </a:p>
        </c:txPr>
        <c:crossAx val="173015808"/>
        <c:crosses val="autoZero"/>
        <c:crossBetween val="between"/>
      </c:valAx>
    </c:plotArea>
    <c:legend>
      <c:legendPos val="r"/>
      <c:layout>
        <c:manualLayout>
          <c:xMode val="edge"/>
          <c:yMode val="edge"/>
          <c:x val="3.8764420435817598E-2"/>
          <c:y val="0.12013973811932707"/>
          <c:w val="0.20282356175745592"/>
          <c:h val="9.1916486486055254E-3"/>
        </c:manualLayout>
      </c:layout>
    </c:legend>
    <c:plotVisOnly val="1"/>
  </c:chart>
  <c:externalData r:id="rId2"/>
  <c:userShapes r:id="rId3"/>
</c:chartSpace>
</file>

<file path=ppt/drawings/_rels/vmlDrawing1.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drawing1.xml><?xml version="1.0" encoding="utf-8"?>
<c:userShapes xmlns:c="http://schemas.openxmlformats.org/drawingml/2006/chart">
  <cdr:relSizeAnchor xmlns:cdr="http://schemas.openxmlformats.org/drawingml/2006/chartDrawing">
    <cdr:from>
      <cdr:x>0.0566</cdr:x>
      <cdr:y>0.06667</cdr:y>
    </cdr:from>
    <cdr:to>
      <cdr:x>0.61862</cdr:x>
      <cdr:y>0.12756</cdr:y>
    </cdr:to>
    <cdr:sp macro="" textlink="">
      <cdr:nvSpPr>
        <cdr:cNvPr id="2" name="TextBox 1"/>
        <cdr:cNvSpPr txBox="1"/>
      </cdr:nvSpPr>
      <cdr:spPr>
        <a:xfrm xmlns:a="http://schemas.openxmlformats.org/drawingml/2006/main">
          <a:off x="228600" y="381000"/>
          <a:ext cx="2269774" cy="3479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solidFill>
                <a:srgbClr val="C00000"/>
              </a:solidFill>
            </a:rPr>
            <a:t>Mean</a:t>
          </a:r>
          <a:r>
            <a:rPr lang="en-US" sz="1800" baseline="0" dirty="0">
              <a:solidFill>
                <a:srgbClr val="C00000"/>
              </a:solidFill>
            </a:rPr>
            <a:t> Annual Flow in </a:t>
          </a:r>
          <a:r>
            <a:rPr lang="en-US" sz="1800" baseline="0" dirty="0" err="1">
              <a:solidFill>
                <a:srgbClr val="C00000"/>
              </a:solidFill>
            </a:rPr>
            <a:t>cms</a:t>
          </a:r>
          <a:endParaRPr lang="en-US" sz="1800" dirty="0">
            <a:solidFill>
              <a:srgbClr val="C0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D1DE04-D7A1-4B22-A2C6-0CD31492EC72}" type="datetimeFigureOut">
              <a:rPr lang="en-US" smtClean="0"/>
              <a:pPr/>
              <a:t>8/30/2012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526C0D-0547-4458-BF28-66159E8E604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ED27D0-F93D-44DD-BC4E-07057A1FF708}" type="slidenum">
              <a:rPr lang="en-US"/>
              <a:pPr/>
              <a:t>9</a:t>
            </a:fld>
            <a:endParaRPr lang="en-US"/>
          </a:p>
        </p:txBody>
      </p:sp>
      <p:sp>
        <p:nvSpPr>
          <p:cNvPr id="43010" name="Rectangle 2"/>
          <p:cNvSpPr>
            <a:spLocks noGrp="1" noRot="1" noChangeAspect="1" noChangeArrowheads="1" noTextEdit="1"/>
          </p:cNvSpPr>
          <p:nvPr>
            <p:ph type="sldImg"/>
          </p:nvPr>
        </p:nvSpPr>
        <p:spPr>
          <a:xfrm>
            <a:off x="1144588" y="687388"/>
            <a:ext cx="4568825" cy="3427412"/>
          </a:xfrm>
          <a:ln/>
        </p:spPr>
      </p:sp>
      <p:sp>
        <p:nvSpPr>
          <p:cNvPr id="43011" name="Rectangle 3"/>
          <p:cNvSpPr>
            <a:spLocks noGrp="1" noChangeArrowheads="1"/>
          </p:cNvSpPr>
          <p:nvPr>
            <p:ph type="body" idx="1"/>
          </p:nvPr>
        </p:nvSpPr>
        <p:spPr>
          <a:xfrm>
            <a:off x="915988" y="4343400"/>
            <a:ext cx="5026025" cy="4113213"/>
          </a:xfrm>
        </p:spPr>
        <p:txBody>
          <a:bodyPr lIns="89913" tIns="44956" rIns="89913" bIns="44956"/>
          <a:lstStyle/>
          <a:p>
            <a:r>
              <a:rPr lang="en-GB" sz="1000">
                <a:solidFill>
                  <a:srgbClr val="000000"/>
                </a:solidFill>
              </a:rPr>
              <a:t>Sources:</a:t>
            </a:r>
          </a:p>
          <a:p>
            <a:r>
              <a:rPr lang="en-GB" sz="1000">
                <a:solidFill>
                  <a:srgbClr val="000000"/>
                </a:solidFill>
              </a:rPr>
              <a:t>World map: modified from Buddemeier RW, Smith SV, Swaney DP and Crossland CJ (eds.) 2002.  The role of the coastal ocean in the disturbed nutrient and carbon cycles.  LOICZ Reports &amp; Studies No. 24, ii + 83 pp., LOICZ, Texel, The Netherlands. (Figure 2.1, p.14.)</a:t>
            </a:r>
          </a:p>
          <a:p>
            <a:endParaRPr lang="en-GB" sz="1000">
              <a:solidFill>
                <a:srgbClr val="000000"/>
              </a:solidFill>
            </a:endParaRPr>
          </a:p>
          <a:p>
            <a:r>
              <a:rPr lang="en-GB" sz="1000">
                <a:solidFill>
                  <a:srgbClr val="000000"/>
                </a:solidFill>
              </a:rPr>
              <a:t>Notes:</a:t>
            </a:r>
          </a:p>
          <a:p>
            <a:r>
              <a:rPr lang="en-GB" sz="1000">
                <a:solidFill>
                  <a:srgbClr val="000000"/>
                </a:solidFill>
              </a:rPr>
              <a:t>The map shows the distribution of major river basins and their discharge points across climatic regions. [Pink, light blue and medium blue shades represent tropical, temperate and polar regions defined by sea surface temperature.  The green regions are major and medium sized land drainage basins with associated biogeochemical budget sites shown in yellow.]</a:t>
            </a:r>
          </a:p>
          <a:p>
            <a:endParaRPr lang="en-GB" sz="1000">
              <a:solidFill>
                <a:srgbClr val="000000"/>
              </a:solidFill>
            </a:endParaRPr>
          </a:p>
          <a:p>
            <a:endParaRPr lang="en-GB" sz="10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71202E0B-FE78-4ECE-8241-FD5D5506BC4D}" type="slidenum">
              <a:rPr lang="en-GB" smtClean="0"/>
              <a:pPr/>
              <a:t>10</a:t>
            </a:fld>
            <a:endParaRPr lang="en-GB"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r>
              <a:rPr lang="en-US" smtClean="0"/>
              <a:t>GSI: </a:t>
            </a:r>
            <a:r>
              <a:rPr lang="en-GB" smtClean="0">
                <a:solidFill>
                  <a:srgbClr val="002C58"/>
                </a:solidFill>
              </a:rPr>
              <a:t>Constructed, Developed, translated</a:t>
            </a:r>
          </a:p>
          <a:p>
            <a:pPr eaLnBrk="1" hangingPunct="1"/>
            <a:endParaRPr lang="en-US" smtClean="0"/>
          </a:p>
          <a:p>
            <a:pPr eaLnBrk="1" hangingPunct="1"/>
            <a:r>
              <a:rPr lang="en-US" smtClean="0"/>
              <a:t>GCI: </a:t>
            </a:r>
            <a:r>
              <a:rPr lang="en-US" smtClean="0">
                <a:solidFill>
                  <a:srgbClr val="003366"/>
                </a:solidFill>
              </a:rPr>
              <a:t>Define a new set of global-oriented questions for river basin researchers and managers. “A GWS research template” Address and discuss these questions in an international intercomparison of river basins. </a:t>
            </a:r>
          </a:p>
          <a:p>
            <a:pPr eaLnBrk="1" hangingPunct="1"/>
            <a:r>
              <a:rPr lang="en-US" smtClean="0">
                <a:solidFill>
                  <a:srgbClr val="003366"/>
                </a:solidFill>
              </a:rPr>
              <a:t>Educate water managers &amp; other stakeholders about the importance of global change on the catchment scale.</a:t>
            </a:r>
            <a:endParaRPr lang="en-US" smtClean="0"/>
          </a:p>
          <a:p>
            <a:pPr eaLnBrk="1" hangingPunct="1"/>
            <a:endParaRPr lang="en-US" smtClean="0"/>
          </a:p>
          <a:p>
            <a:pPr eaLnBrk="1" hangingPunct="1"/>
            <a:r>
              <a:rPr lang="en-US" sz="800" smtClean="0">
                <a:ea typeface="Verdana" pitchFamily="34" charset="0"/>
                <a:cs typeface="Times New Roman" pitchFamily="18" charset="0"/>
              </a:rPr>
              <a:t>What are the types and magnitude of potential changes in particular catchments due to climate change?</a:t>
            </a:r>
          </a:p>
          <a:p>
            <a:pPr eaLnBrk="1" hangingPunct="1"/>
            <a:endParaRPr lang="en-US" sz="800" smtClean="0">
              <a:ea typeface="Verdana" pitchFamily="34" charset="0"/>
              <a:cs typeface="Times New Roman" pitchFamily="18" charset="0"/>
            </a:endParaRPr>
          </a:p>
          <a:p>
            <a:pPr eaLnBrk="1" hangingPunct="1"/>
            <a:r>
              <a:rPr lang="en-US" sz="800" smtClean="0">
                <a:ea typeface="Verdana" pitchFamily="34" charset="0"/>
                <a:cs typeface="Times New Roman" pitchFamily="18" charset="0"/>
              </a:rPr>
              <a:t>GWNI: </a:t>
            </a:r>
            <a:r>
              <a:rPr lang="en-GB" smtClean="0">
                <a:solidFill>
                  <a:srgbClr val="002C58"/>
                </a:solidFill>
              </a:rPr>
              <a:t>Develop a global consensus on assessment of environmental flow needs.</a:t>
            </a:r>
          </a:p>
          <a:p>
            <a:pPr eaLnBrk="1" hangingPunct="1"/>
            <a:r>
              <a:rPr lang="en-GB" smtClean="0">
                <a:solidFill>
                  <a:srgbClr val="002C58"/>
                </a:solidFill>
              </a:rPr>
              <a:t>Valuate freshwater ecosystem goods and services.</a:t>
            </a:r>
          </a:p>
          <a:p>
            <a:pPr eaLnBrk="1" hangingPunct="1"/>
            <a:r>
              <a:rPr lang="en-GB" smtClean="0">
                <a:solidFill>
                  <a:srgbClr val="002C58"/>
                </a:solidFill>
              </a:rPr>
              <a:t>Devise strategies for harmonising water needs of humans and nature</a:t>
            </a:r>
            <a:endParaRPr lang="en-US" smtClean="0">
              <a:solidFill>
                <a:srgbClr val="002C58"/>
              </a:solidFill>
            </a:endParaRPr>
          </a:p>
          <a:p>
            <a:pPr eaLnBrk="1" hangingPunct="1">
              <a:spcBef>
                <a:spcPct val="50000"/>
              </a:spcBef>
              <a:buFont typeface="Wingdings" pitchFamily="2" charset="2"/>
              <a:buChar char="§"/>
            </a:pPr>
            <a:endParaRPr lang="en-US" sz="8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A67FF7-658F-4C45-8DC0-275452D8AB53}" type="slidenum">
              <a:rPr lang="en-US" smtClean="0"/>
              <a:pPr/>
              <a:t>12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0582BB-150E-41CE-93C7-AF0F2A3DE5E5}" type="slidenum">
              <a:rPr lang="en-US" smtClean="0"/>
              <a:pPr/>
              <a:t>13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F10DDA0-147B-47CC-A029-6083FB236F52}" type="slidenum">
              <a:rPr lang="en-ZA"/>
              <a:pPr/>
              <a:t>27</a:t>
            </a:fld>
            <a:endParaRPr lang="en-ZA"/>
          </a:p>
        </p:txBody>
      </p:sp>
      <p:sp>
        <p:nvSpPr>
          <p:cNvPr id="27649" name="Rectangle 1"/>
          <p:cNvSpPr txBox="1">
            <a:spLocks noGrp="1" noRot="1" noChangeAspect="1" noChangeArrowheads="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27650" name="Rectangle 2"/>
          <p:cNvSpPr txBox="1">
            <a:spLocks noGrp="1" noChangeArrowheads="1"/>
          </p:cNvSpPr>
          <p:nvPr>
            <p:ph type="body" idx="1"/>
          </p:nvPr>
        </p:nvSpPr>
        <p:spPr bwMode="auto">
          <a:xfrm>
            <a:off x="686098" y="4343704"/>
            <a:ext cx="5485805" cy="4113892"/>
          </a:xfrm>
          <a:prstGeom prst="rect">
            <a:avLst/>
          </a:prstGeom>
          <a:noFill/>
          <a:ln>
            <a:round/>
            <a:headEnd/>
            <a:tailEnd/>
          </a:ln>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1718FA-5C75-4521-BFAB-A4E95673437C}" type="datetimeFigureOut">
              <a:rPr lang="en-US" smtClean="0"/>
              <a:pPr/>
              <a:t>8/30/2012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3AC30-251A-49D7-B4DC-E661EB47AA0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1718FA-5C75-4521-BFAB-A4E95673437C}" type="datetimeFigureOut">
              <a:rPr lang="en-US" smtClean="0"/>
              <a:pPr/>
              <a:t>8/30/2012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3AC30-251A-49D7-B4DC-E661EB47AA0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1718FA-5C75-4521-BFAB-A4E95673437C}" type="datetimeFigureOut">
              <a:rPr lang="en-US" smtClean="0"/>
              <a:pPr/>
              <a:t>8/30/2012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3AC30-251A-49D7-B4DC-E661EB47AA0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1718FA-5C75-4521-BFAB-A4E95673437C}" type="datetimeFigureOut">
              <a:rPr lang="en-US" smtClean="0"/>
              <a:pPr/>
              <a:t>8/30/2012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3AC30-251A-49D7-B4DC-E661EB47AA0C}"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1718FA-5C75-4521-BFAB-A4E95673437C}" type="datetimeFigureOut">
              <a:rPr lang="en-US" smtClean="0"/>
              <a:pPr/>
              <a:t>8/30/2012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3AC30-251A-49D7-B4DC-E661EB47AA0C}"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1718FA-5C75-4521-BFAB-A4E95673437C}" type="datetimeFigureOut">
              <a:rPr lang="en-US" smtClean="0"/>
              <a:pPr/>
              <a:t>8/30/2012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3AC30-251A-49D7-B4DC-E661EB47AA0C}"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1718FA-5C75-4521-BFAB-A4E95673437C}" type="datetimeFigureOut">
              <a:rPr lang="en-US" smtClean="0"/>
              <a:pPr/>
              <a:t>8/30/2012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3AC30-251A-49D7-B4DC-E661EB47AA0C}"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1718FA-5C75-4521-BFAB-A4E95673437C}" type="datetimeFigureOut">
              <a:rPr lang="en-US" smtClean="0"/>
              <a:pPr/>
              <a:t>8/30/2012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83AC30-251A-49D7-B4DC-E661EB47AA0C}"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1718FA-5C75-4521-BFAB-A4E95673437C}" type="datetimeFigureOut">
              <a:rPr lang="en-US" smtClean="0"/>
              <a:pPr/>
              <a:t>8/30/2012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83AC30-251A-49D7-B4DC-E661EB47AA0C}"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1718FA-5C75-4521-BFAB-A4E95673437C}" type="datetimeFigureOut">
              <a:rPr lang="en-US" smtClean="0"/>
              <a:pPr/>
              <a:t>8/30/2012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83AC30-251A-49D7-B4DC-E661EB47AA0C}"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1718FA-5C75-4521-BFAB-A4E95673437C}" type="datetimeFigureOut">
              <a:rPr lang="en-US" smtClean="0"/>
              <a:pPr/>
              <a:t>8/30/2012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3AC30-251A-49D7-B4DC-E661EB47AA0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1718FA-5C75-4521-BFAB-A4E95673437C}" type="datetimeFigureOut">
              <a:rPr lang="en-US" smtClean="0"/>
              <a:pPr/>
              <a:t>8/30/2012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3AC30-251A-49D7-B4DC-E661EB47AA0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1718FA-5C75-4521-BFAB-A4E95673437C}" type="datetimeFigureOut">
              <a:rPr lang="en-US" smtClean="0"/>
              <a:pPr/>
              <a:t>8/30/2012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3AC30-251A-49D7-B4DC-E661EB47AA0C}"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1718FA-5C75-4521-BFAB-A4E95673437C}" type="datetimeFigureOut">
              <a:rPr lang="en-US" smtClean="0"/>
              <a:pPr/>
              <a:t>8/30/2012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3AC30-251A-49D7-B4DC-E661EB47AA0C}"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1718FA-5C75-4521-BFAB-A4E95673437C}" type="datetimeFigureOut">
              <a:rPr lang="en-US" smtClean="0"/>
              <a:pPr/>
              <a:t>8/30/2012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3AC30-251A-49D7-B4DC-E661EB47AA0C}"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8400"/>
            <a:ext cx="21336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2133600" cy="457200"/>
          </a:xfrm>
        </p:spPr>
        <p:txBody>
          <a:bodyPr/>
          <a:lstStyle>
            <a:lvl1pPr>
              <a:defRPr/>
            </a:lvl1pPr>
          </a:lstStyle>
          <a:p>
            <a:fld id="{61B8DBFA-A6F1-42D7-8433-9138205D4CCB}"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651718FA-5C75-4521-BFAB-A4E95673437C}" type="datetimeFigureOut">
              <a:rPr lang="en-US" smtClean="0"/>
              <a:pPr/>
              <a:t>8/30/2012</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9983AC30-251A-49D7-B4DC-E661EB47AA0C}" type="slidenum">
              <a:rPr lang="en-US" smtClean="0"/>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51718FA-5C75-4521-BFAB-A4E95673437C}" type="datetimeFigureOut">
              <a:rPr lang="en-US" smtClean="0"/>
              <a:pPr/>
              <a:t>8/30/2012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983AC30-251A-49D7-B4DC-E661EB47AA0C}"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51718FA-5C75-4521-BFAB-A4E95673437C}" type="datetimeFigureOut">
              <a:rPr lang="en-US" smtClean="0"/>
              <a:pPr/>
              <a:t>8/30/2012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983AC30-251A-49D7-B4DC-E661EB47AA0C}"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51718FA-5C75-4521-BFAB-A4E95673437C}" type="datetimeFigureOut">
              <a:rPr lang="en-US" smtClean="0"/>
              <a:pPr/>
              <a:t>8/30/2012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9983AC30-251A-49D7-B4DC-E661EB47AA0C}"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51718FA-5C75-4521-BFAB-A4E95673437C}" type="datetimeFigureOut">
              <a:rPr lang="en-US" smtClean="0"/>
              <a:pPr/>
              <a:t>8/30/2012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9983AC30-251A-49D7-B4DC-E661EB47AA0C}"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51718FA-5C75-4521-BFAB-A4E95673437C}" type="datetimeFigureOut">
              <a:rPr lang="en-US" smtClean="0"/>
              <a:pPr/>
              <a:t>8/30/2012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9983AC30-251A-49D7-B4DC-E661EB47AA0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1718FA-5C75-4521-BFAB-A4E95673437C}" type="datetimeFigureOut">
              <a:rPr lang="en-US" smtClean="0"/>
              <a:pPr/>
              <a:t>8/30/2012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3AC30-251A-49D7-B4DC-E661EB47AA0C}"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651718FA-5C75-4521-BFAB-A4E95673437C}" type="datetimeFigureOut">
              <a:rPr lang="en-US" smtClean="0"/>
              <a:pPr/>
              <a:t>8/30/2012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9983AC30-251A-49D7-B4DC-E661EB47AA0C}"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51718FA-5C75-4521-BFAB-A4E95673437C}" type="datetimeFigureOut">
              <a:rPr lang="en-US" smtClean="0"/>
              <a:pPr/>
              <a:t>8/30/2012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9983AC30-251A-49D7-B4DC-E661EB47AA0C}"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651718FA-5C75-4521-BFAB-A4E95673437C}" type="datetimeFigureOut">
              <a:rPr lang="en-US" smtClean="0"/>
              <a:pPr/>
              <a:t>8/30/2012</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9983AC30-251A-49D7-B4DC-E661EB47AA0C}"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51718FA-5C75-4521-BFAB-A4E95673437C}" type="datetimeFigureOut">
              <a:rPr lang="en-US" smtClean="0"/>
              <a:pPr/>
              <a:t>8/30/2012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983AC30-251A-49D7-B4DC-E661EB47AA0C}"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51718FA-5C75-4521-BFAB-A4E95673437C}" type="datetimeFigureOut">
              <a:rPr lang="en-US" smtClean="0"/>
              <a:pPr/>
              <a:t>8/30/2012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983AC30-251A-49D7-B4DC-E661EB47AA0C}"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8400"/>
            <a:ext cx="21336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2133600" cy="457200"/>
          </a:xfrm>
        </p:spPr>
        <p:txBody>
          <a:bodyPr/>
          <a:lstStyle>
            <a:lvl1pPr>
              <a:defRPr/>
            </a:lvl1pPr>
          </a:lstStyle>
          <a:p>
            <a:fld id="{61B8DBFA-A6F1-42D7-8433-9138205D4CCB}"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651718FA-5C75-4521-BFAB-A4E95673437C}" type="datetimeFigureOut">
              <a:rPr lang="en-US" smtClean="0"/>
              <a:pPr/>
              <a:t>8/30/2012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3AC30-251A-49D7-B4DC-E661EB47AA0C}"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1718FA-5C75-4521-BFAB-A4E95673437C}" type="datetimeFigureOut">
              <a:rPr lang="en-US" smtClean="0"/>
              <a:pPr/>
              <a:t>8/30/2012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3AC30-251A-49D7-B4DC-E661EB47AA0C}"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51718FA-5C75-4521-BFAB-A4E95673437C}" type="datetimeFigureOut">
              <a:rPr lang="en-US" smtClean="0"/>
              <a:pPr/>
              <a:t>8/30/2012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3AC30-251A-49D7-B4DC-E661EB47AA0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51718FA-5C75-4521-BFAB-A4E95673437C}" type="datetimeFigureOut">
              <a:rPr lang="en-US" smtClean="0"/>
              <a:pPr/>
              <a:t>8/30/2012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3AC30-251A-49D7-B4DC-E661EB47AA0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1718FA-5C75-4521-BFAB-A4E95673437C}" type="datetimeFigureOut">
              <a:rPr lang="en-US" smtClean="0"/>
              <a:pPr/>
              <a:t>8/30/2012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3AC30-251A-49D7-B4DC-E661EB47AA0C}"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51718FA-5C75-4521-BFAB-A4E95673437C}" type="datetimeFigureOut">
              <a:rPr lang="en-US" smtClean="0"/>
              <a:pPr/>
              <a:t>8/30/2012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83AC30-251A-49D7-B4DC-E661EB47AA0C}"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51718FA-5C75-4521-BFAB-A4E95673437C}" type="datetimeFigureOut">
              <a:rPr lang="en-US" smtClean="0"/>
              <a:pPr/>
              <a:t>8/30/2012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83AC30-251A-49D7-B4DC-E661EB47AA0C}"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1718FA-5C75-4521-BFAB-A4E95673437C}" type="datetimeFigureOut">
              <a:rPr lang="en-US" smtClean="0"/>
              <a:pPr/>
              <a:t>8/30/2012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83AC30-251A-49D7-B4DC-E661EB47AA0C}"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51718FA-5C75-4521-BFAB-A4E95673437C}" type="datetimeFigureOut">
              <a:rPr lang="en-US" smtClean="0"/>
              <a:pPr/>
              <a:t>8/30/2012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3AC30-251A-49D7-B4DC-E661EB47AA0C}"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651718FA-5C75-4521-BFAB-A4E95673437C}" type="datetimeFigureOut">
              <a:rPr lang="en-US" smtClean="0"/>
              <a:pPr/>
              <a:t>8/30/2012</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9983AC30-251A-49D7-B4DC-E661EB47AA0C}"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1718FA-5C75-4521-BFAB-A4E95673437C}" type="datetimeFigureOut">
              <a:rPr lang="en-US" smtClean="0"/>
              <a:pPr/>
              <a:t>8/30/2012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3AC30-251A-49D7-B4DC-E661EB47AA0C}"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1718FA-5C75-4521-BFAB-A4E95673437C}" type="datetimeFigureOut">
              <a:rPr lang="en-US" smtClean="0"/>
              <a:pPr/>
              <a:t>8/30/2012</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9983AC30-251A-49D7-B4DC-E661EB47AA0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1718FA-5C75-4521-BFAB-A4E95673437C}" type="datetimeFigureOut">
              <a:rPr lang="en-US" smtClean="0"/>
              <a:pPr/>
              <a:t>8/30/2012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83AC30-251A-49D7-B4DC-E661EB47AA0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1718FA-5C75-4521-BFAB-A4E95673437C}" type="datetimeFigureOut">
              <a:rPr lang="en-US" smtClean="0"/>
              <a:pPr/>
              <a:t>8/30/2012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83AC30-251A-49D7-B4DC-E661EB47AA0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1718FA-5C75-4521-BFAB-A4E95673437C}" type="datetimeFigureOut">
              <a:rPr lang="en-US" smtClean="0"/>
              <a:pPr/>
              <a:t>8/30/2012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83AC30-251A-49D7-B4DC-E661EB47AA0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1718FA-5C75-4521-BFAB-A4E95673437C}" type="datetimeFigureOut">
              <a:rPr lang="en-US" smtClean="0"/>
              <a:pPr/>
              <a:t>8/30/2012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3AC30-251A-49D7-B4DC-E661EB47AA0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1718FA-5C75-4521-BFAB-A4E95673437C}" type="datetimeFigureOut">
              <a:rPr lang="en-US" smtClean="0"/>
              <a:pPr/>
              <a:t>8/30/2012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3AC30-251A-49D7-B4DC-E661EB47AA0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1718FA-5C75-4521-BFAB-A4E95673437C}" type="datetimeFigureOut">
              <a:rPr lang="en-US" smtClean="0"/>
              <a:pPr/>
              <a:t>8/30/2012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3AC30-251A-49D7-B4DC-E661EB47AA0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1718FA-5C75-4521-BFAB-A4E95673437C}" type="datetimeFigureOut">
              <a:rPr lang="en-US" smtClean="0"/>
              <a:pPr/>
              <a:t>8/30/2012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3AC30-251A-49D7-B4DC-E661EB47AA0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9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651718FA-5C75-4521-BFAB-A4E95673437C}" type="datetimeFigureOut">
              <a:rPr lang="en-US" smtClean="0"/>
              <a:pPr/>
              <a:t>8/30/2012</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9983AC30-251A-49D7-B4DC-E661EB47AA0C}"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651718FA-5C75-4521-BFAB-A4E95673437C}" type="datetimeFigureOut">
              <a:rPr lang="en-US" smtClean="0"/>
              <a:pPr/>
              <a:t>8/30/2012</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9983AC30-251A-49D7-B4DC-E661EB47AA0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8.xml"/><Relationship Id="rId1" Type="http://schemas.openxmlformats.org/officeDocument/2006/relationships/vmlDrawing" Target="../drawings/vmlDrawing2.vml"/><Relationship Id="rId5" Type="http://schemas.openxmlformats.org/officeDocument/2006/relationships/image" Target="../media/image21.png"/><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2.jpeg"/><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828800"/>
            <a:ext cx="8627683" cy="1077218"/>
          </a:xfrm>
          <a:prstGeom prst="rect">
            <a:avLst/>
          </a:prstGeom>
          <a:noFill/>
        </p:spPr>
        <p:txBody>
          <a:bodyPr wrap="none" rtlCol="0">
            <a:spAutoFit/>
          </a:bodyPr>
          <a:lstStyle/>
          <a:p>
            <a:pPr algn="ctr"/>
            <a:r>
              <a:rPr lang="en-US" sz="3200" b="1" dirty="0" smtClean="0"/>
              <a:t>The role of Earth Observations in </a:t>
            </a:r>
          </a:p>
          <a:p>
            <a:pPr algn="ctr"/>
            <a:r>
              <a:rPr lang="en-US" sz="3200" b="1" dirty="0" smtClean="0"/>
              <a:t>the enhancing security in the Water-Food Nexus</a:t>
            </a:r>
            <a:endParaRPr lang="en-US" sz="3200" b="1" dirty="0"/>
          </a:p>
        </p:txBody>
      </p:sp>
      <p:sp>
        <p:nvSpPr>
          <p:cNvPr id="3" name="TextBox 2"/>
          <p:cNvSpPr txBox="1"/>
          <p:nvPr/>
        </p:nvSpPr>
        <p:spPr>
          <a:xfrm>
            <a:off x="3075762" y="3810000"/>
            <a:ext cx="3239668" cy="2308324"/>
          </a:xfrm>
          <a:prstGeom prst="rect">
            <a:avLst/>
          </a:prstGeom>
          <a:noFill/>
        </p:spPr>
        <p:txBody>
          <a:bodyPr wrap="none" rtlCol="0">
            <a:spAutoFit/>
          </a:bodyPr>
          <a:lstStyle/>
          <a:p>
            <a:pPr algn="ctr"/>
            <a:r>
              <a:rPr lang="en-US" sz="2400" dirty="0" smtClean="0"/>
              <a:t>August 29, 2012</a:t>
            </a:r>
          </a:p>
          <a:p>
            <a:pPr algn="ctr"/>
            <a:r>
              <a:rPr lang="en-US" sz="2400" dirty="0" smtClean="0"/>
              <a:t>GEOSS S&amp;T Conference</a:t>
            </a:r>
          </a:p>
          <a:p>
            <a:pPr algn="ctr"/>
            <a:r>
              <a:rPr lang="en-US" sz="2400" dirty="0" smtClean="0"/>
              <a:t>Bonn, Germany</a:t>
            </a:r>
          </a:p>
          <a:p>
            <a:pPr algn="ctr"/>
            <a:endParaRPr lang="en-US" sz="2400" dirty="0" smtClean="0"/>
          </a:p>
          <a:p>
            <a:pPr algn="ctr"/>
            <a:r>
              <a:rPr lang="en-US" sz="2400" dirty="0" smtClean="0"/>
              <a:t>Rick </a:t>
            </a:r>
            <a:r>
              <a:rPr lang="en-US" sz="2400" dirty="0" err="1" smtClean="0"/>
              <a:t>Lawford</a:t>
            </a:r>
            <a:endParaRPr lang="en-US" sz="2400" dirty="0" smtClean="0"/>
          </a:p>
          <a:p>
            <a:pPr algn="ct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1828800" y="1844675"/>
            <a:ext cx="5410200" cy="1223963"/>
          </a:xfrm>
          <a:prstGeom prst="rect">
            <a:avLst/>
          </a:prstGeom>
          <a:solidFill>
            <a:srgbClr val="FFFF99"/>
          </a:solidFill>
          <a:ln w="9525">
            <a:solidFill>
              <a:schemeClr val="bg1"/>
            </a:solidFill>
            <a:miter lim="800000"/>
            <a:headEnd/>
            <a:tailEnd/>
          </a:ln>
        </p:spPr>
        <p:txBody>
          <a:bodyPr wrap="none" anchor="ctr"/>
          <a:lstStyle/>
          <a:p>
            <a:pPr>
              <a:buFontTx/>
              <a:buAutoNum type="arabicPeriod"/>
              <a:tabLst>
                <a:tab pos="365125" algn="l"/>
              </a:tabLst>
            </a:pPr>
            <a:r>
              <a:rPr lang="en-GB" sz="2000">
                <a:ea typeface="MS PGothic" pitchFamily="34" charset="-128"/>
              </a:rPr>
              <a:t> 	</a:t>
            </a:r>
            <a:r>
              <a:rPr lang="en-GB" sz="2000" i="1">
                <a:solidFill>
                  <a:srgbClr val="00B050"/>
                </a:solidFill>
                <a:ea typeface="MS PGothic" pitchFamily="34" charset="-128"/>
              </a:rPr>
              <a:t>Global Scale Initiative:</a:t>
            </a:r>
            <a:r>
              <a:rPr lang="en-GB" sz="2000">
                <a:solidFill>
                  <a:srgbClr val="00B050"/>
                </a:solidFill>
                <a:ea typeface="MS PGothic" pitchFamily="34" charset="-128"/>
              </a:rPr>
              <a:t> </a:t>
            </a:r>
          </a:p>
          <a:p>
            <a:pPr>
              <a:tabLst>
                <a:tab pos="365125" algn="l"/>
              </a:tabLst>
            </a:pPr>
            <a:r>
              <a:rPr lang="en-GB" sz="2000">
                <a:solidFill>
                  <a:schemeClr val="bg1"/>
                </a:solidFill>
                <a:ea typeface="MS PGothic" pitchFamily="34" charset="-128"/>
              </a:rPr>
              <a:t>	</a:t>
            </a:r>
            <a:r>
              <a:rPr lang="en-GB" sz="2000">
                <a:ea typeface="MS PGothic" pitchFamily="34" charset="-128"/>
              </a:rPr>
              <a:t>Ranking of threats to the GWS, States</a:t>
            </a:r>
          </a:p>
          <a:p>
            <a:pPr>
              <a:tabLst>
                <a:tab pos="365125" algn="l"/>
              </a:tabLst>
            </a:pPr>
            <a:r>
              <a:rPr lang="en-GB" sz="2000">
                <a:ea typeface="MS PGothic" pitchFamily="34" charset="-128"/>
              </a:rPr>
              <a:t>        and Trajectories of Change</a:t>
            </a:r>
          </a:p>
        </p:txBody>
      </p:sp>
      <p:sp>
        <p:nvSpPr>
          <p:cNvPr id="8195" name="Rectangle 3"/>
          <p:cNvSpPr>
            <a:spLocks noChangeArrowheads="1"/>
          </p:cNvSpPr>
          <p:nvPr/>
        </p:nvSpPr>
        <p:spPr bwMode="auto">
          <a:xfrm>
            <a:off x="1828800" y="3141663"/>
            <a:ext cx="5410200" cy="1150937"/>
          </a:xfrm>
          <a:prstGeom prst="rect">
            <a:avLst/>
          </a:prstGeom>
          <a:solidFill>
            <a:srgbClr val="FFFF99"/>
          </a:solidFill>
          <a:ln w="9525">
            <a:solidFill>
              <a:schemeClr val="bg1"/>
            </a:solidFill>
            <a:miter lim="800000"/>
            <a:headEnd/>
            <a:tailEnd/>
          </a:ln>
        </p:spPr>
        <p:txBody>
          <a:bodyPr wrap="none" anchor="ctr"/>
          <a:lstStyle/>
          <a:p>
            <a:pPr>
              <a:tabLst>
                <a:tab pos="365125" algn="l"/>
              </a:tabLst>
            </a:pPr>
            <a:r>
              <a:rPr lang="en-GB" sz="2000">
                <a:ea typeface="MS PGothic" pitchFamily="34" charset="-128"/>
              </a:rPr>
              <a:t>2. 	</a:t>
            </a:r>
            <a:r>
              <a:rPr lang="en-US" sz="2000" i="1">
                <a:ea typeface="MS PGothic" pitchFamily="34" charset="-128"/>
              </a:rPr>
              <a:t>Global Catchment Initiative:</a:t>
            </a:r>
            <a:r>
              <a:rPr lang="en-US" sz="2000">
                <a:ea typeface="MS PGothic" pitchFamily="34" charset="-128"/>
              </a:rPr>
              <a:t> </a:t>
            </a:r>
          </a:p>
          <a:p>
            <a:pPr>
              <a:tabLst>
                <a:tab pos="365125" algn="l"/>
              </a:tabLst>
            </a:pPr>
            <a:r>
              <a:rPr lang="en-US" sz="2000">
                <a:ea typeface="MS PGothic" pitchFamily="34" charset="-128"/>
              </a:rPr>
              <a:t>	Bringing the global perspective to </a:t>
            </a:r>
          </a:p>
          <a:p>
            <a:pPr>
              <a:tabLst>
                <a:tab pos="365125" algn="l"/>
              </a:tabLst>
            </a:pPr>
            <a:r>
              <a:rPr lang="en-US" sz="2000">
                <a:ea typeface="MS PGothic" pitchFamily="34" charset="-128"/>
              </a:rPr>
              <a:t>	river basin research &amp; management</a:t>
            </a:r>
          </a:p>
        </p:txBody>
      </p:sp>
      <p:sp>
        <p:nvSpPr>
          <p:cNvPr id="8196" name="Rectangle 4"/>
          <p:cNvSpPr>
            <a:spLocks noChangeArrowheads="1"/>
          </p:cNvSpPr>
          <p:nvPr/>
        </p:nvSpPr>
        <p:spPr bwMode="auto">
          <a:xfrm>
            <a:off x="1828800" y="4365625"/>
            <a:ext cx="5410200" cy="863600"/>
          </a:xfrm>
          <a:prstGeom prst="rect">
            <a:avLst/>
          </a:prstGeom>
          <a:solidFill>
            <a:srgbClr val="FFFF99"/>
          </a:solidFill>
          <a:ln w="9525">
            <a:solidFill>
              <a:schemeClr val="bg1"/>
            </a:solidFill>
            <a:miter lim="800000"/>
            <a:headEnd/>
            <a:tailEnd/>
          </a:ln>
        </p:spPr>
        <p:txBody>
          <a:bodyPr wrap="none" anchor="ctr"/>
          <a:lstStyle/>
          <a:p>
            <a:pPr>
              <a:tabLst>
                <a:tab pos="365125" algn="l"/>
              </a:tabLst>
            </a:pPr>
            <a:r>
              <a:rPr lang="en-GB" sz="2000">
                <a:ea typeface="MS PGothic" pitchFamily="34" charset="-128"/>
              </a:rPr>
              <a:t>3. 	</a:t>
            </a:r>
            <a:r>
              <a:rPr lang="en-US" sz="2000" i="1">
                <a:solidFill>
                  <a:srgbClr val="C00000"/>
                </a:solidFill>
                <a:ea typeface="MS PGothic" pitchFamily="34" charset="-128"/>
              </a:rPr>
              <a:t>Global Water Needs Initiative:</a:t>
            </a:r>
            <a:r>
              <a:rPr lang="en-US" sz="2000">
                <a:ea typeface="MS PGothic" pitchFamily="34" charset="-128"/>
              </a:rPr>
              <a:t> Humans and </a:t>
            </a:r>
          </a:p>
          <a:p>
            <a:pPr>
              <a:tabLst>
                <a:tab pos="365125" algn="l"/>
              </a:tabLst>
            </a:pPr>
            <a:r>
              <a:rPr lang="en-US" sz="2000">
                <a:ea typeface="MS PGothic" pitchFamily="34" charset="-128"/>
              </a:rPr>
              <a:t>      Nature</a:t>
            </a:r>
            <a:endParaRPr lang="en-GB" sz="2000">
              <a:ea typeface="MS PGothic" pitchFamily="34" charset="-128"/>
            </a:endParaRPr>
          </a:p>
        </p:txBody>
      </p:sp>
      <p:sp>
        <p:nvSpPr>
          <p:cNvPr id="66566" name="Text Box 6"/>
          <p:cNvSpPr txBox="1">
            <a:spLocks noChangeArrowheads="1"/>
          </p:cNvSpPr>
          <p:nvPr/>
        </p:nvSpPr>
        <p:spPr bwMode="auto">
          <a:xfrm rot="-5400000">
            <a:off x="-966788" y="3476626"/>
            <a:ext cx="2879725" cy="336550"/>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n-GB" sz="1600" i="1" dirty="0">
                <a:solidFill>
                  <a:schemeClr val="tx1"/>
                </a:solidFill>
                <a:ea typeface="ＭＳ Ｐゴシック" pitchFamily="-65" charset="-128"/>
              </a:rPr>
              <a:t>SPECIAL INTERESTS</a:t>
            </a:r>
          </a:p>
        </p:txBody>
      </p:sp>
      <p:sp>
        <p:nvSpPr>
          <p:cNvPr id="8198" name="Rectangle 7"/>
          <p:cNvSpPr>
            <a:spLocks noChangeArrowheads="1"/>
          </p:cNvSpPr>
          <p:nvPr/>
        </p:nvSpPr>
        <p:spPr bwMode="auto">
          <a:xfrm rot="10800000">
            <a:off x="755650" y="2276475"/>
            <a:ext cx="466725" cy="2736850"/>
          </a:xfrm>
          <a:prstGeom prst="rect">
            <a:avLst/>
          </a:prstGeom>
          <a:solidFill>
            <a:srgbClr val="CCCCFF"/>
          </a:solidFill>
          <a:ln w="9525">
            <a:noFill/>
            <a:miter lim="800000"/>
            <a:headEnd/>
            <a:tailEnd/>
          </a:ln>
        </p:spPr>
        <p:txBody>
          <a:bodyPr vert="eaVert" wrap="none" anchor="ctr"/>
          <a:lstStyle/>
          <a:p>
            <a:pPr algn="ctr"/>
            <a:r>
              <a:rPr lang="en-GB">
                <a:ea typeface="MS PGothic" pitchFamily="34" charset="-128"/>
              </a:rPr>
              <a:t>Climate change</a:t>
            </a:r>
          </a:p>
        </p:txBody>
      </p:sp>
      <p:sp>
        <p:nvSpPr>
          <p:cNvPr id="8199" name="Rectangle 8"/>
          <p:cNvSpPr>
            <a:spLocks noChangeArrowheads="1"/>
          </p:cNvSpPr>
          <p:nvPr/>
        </p:nvSpPr>
        <p:spPr bwMode="auto">
          <a:xfrm rot="10800000">
            <a:off x="1331913" y="1916113"/>
            <a:ext cx="533400" cy="3257550"/>
          </a:xfrm>
          <a:prstGeom prst="rect">
            <a:avLst/>
          </a:prstGeom>
          <a:solidFill>
            <a:srgbClr val="CCCCFF"/>
          </a:solidFill>
          <a:ln w="9525">
            <a:noFill/>
            <a:miter lim="800000"/>
            <a:headEnd/>
            <a:tailEnd/>
          </a:ln>
        </p:spPr>
        <p:txBody>
          <a:bodyPr vert="eaVert" wrap="none" anchor="ctr"/>
          <a:lstStyle/>
          <a:p>
            <a:pPr algn="ctr">
              <a:lnSpc>
                <a:spcPct val="80000"/>
              </a:lnSpc>
            </a:pPr>
            <a:r>
              <a:rPr lang="en-GB">
                <a:ea typeface="MS PGothic" pitchFamily="34" charset="-128"/>
              </a:rPr>
              <a:t>Governance &amp; </a:t>
            </a:r>
          </a:p>
          <a:p>
            <a:pPr algn="ctr">
              <a:lnSpc>
                <a:spcPct val="80000"/>
              </a:lnSpc>
            </a:pPr>
            <a:r>
              <a:rPr lang="en-GB">
                <a:ea typeface="MS PGothic" pitchFamily="34" charset="-128"/>
              </a:rPr>
              <a:t>adaptation Strategies</a:t>
            </a:r>
          </a:p>
        </p:txBody>
      </p:sp>
      <p:sp>
        <p:nvSpPr>
          <p:cNvPr id="8200" name="Rectangle 9"/>
          <p:cNvSpPr>
            <a:spLocks noChangeArrowheads="1"/>
          </p:cNvSpPr>
          <p:nvPr/>
        </p:nvSpPr>
        <p:spPr bwMode="auto">
          <a:xfrm rot="10800000">
            <a:off x="7315200" y="1905000"/>
            <a:ext cx="609600" cy="3179763"/>
          </a:xfrm>
          <a:prstGeom prst="rect">
            <a:avLst/>
          </a:prstGeom>
          <a:solidFill>
            <a:srgbClr val="CCECFF"/>
          </a:solidFill>
          <a:ln w="9525">
            <a:noFill/>
            <a:miter lim="800000"/>
            <a:headEnd/>
            <a:tailEnd/>
          </a:ln>
        </p:spPr>
        <p:txBody>
          <a:bodyPr vert="eaVert" wrap="none" anchor="ctr"/>
          <a:lstStyle/>
          <a:p>
            <a:pPr algn="ctr"/>
            <a:r>
              <a:rPr lang="en-GB">
                <a:ea typeface="MS PGothic" pitchFamily="34" charset="-128"/>
              </a:rPr>
              <a:t>Simulation modelling</a:t>
            </a:r>
          </a:p>
          <a:p>
            <a:pPr algn="ctr"/>
            <a:r>
              <a:rPr lang="en-GB">
                <a:ea typeface="MS PGothic" pitchFamily="34" charset="-128"/>
              </a:rPr>
              <a:t> &amp; scenarios</a:t>
            </a:r>
            <a:r>
              <a:rPr lang="en-GB">
                <a:solidFill>
                  <a:schemeClr val="bg1"/>
                </a:solidFill>
                <a:ea typeface="MS PGothic" pitchFamily="34" charset="-128"/>
              </a:rPr>
              <a:t> </a:t>
            </a:r>
          </a:p>
        </p:txBody>
      </p:sp>
      <p:sp>
        <p:nvSpPr>
          <p:cNvPr id="8201" name="Rectangle 10"/>
          <p:cNvSpPr>
            <a:spLocks noChangeArrowheads="1"/>
          </p:cNvSpPr>
          <p:nvPr/>
        </p:nvSpPr>
        <p:spPr bwMode="auto">
          <a:xfrm rot="10800000">
            <a:off x="7924800" y="1905000"/>
            <a:ext cx="511175" cy="3179763"/>
          </a:xfrm>
          <a:prstGeom prst="rect">
            <a:avLst/>
          </a:prstGeom>
          <a:solidFill>
            <a:srgbClr val="CCECFF"/>
          </a:solidFill>
          <a:ln w="9525">
            <a:noFill/>
            <a:miter lim="800000"/>
            <a:headEnd/>
            <a:tailEnd/>
          </a:ln>
        </p:spPr>
        <p:txBody>
          <a:bodyPr vert="eaVert" wrap="none" anchor="ctr"/>
          <a:lstStyle/>
          <a:p>
            <a:pPr algn="ctr"/>
            <a:r>
              <a:rPr lang="en-GB">
                <a:ea typeface="MS PGothic" pitchFamily="34" charset="-128"/>
              </a:rPr>
              <a:t>Observations</a:t>
            </a:r>
          </a:p>
        </p:txBody>
      </p:sp>
      <p:sp>
        <p:nvSpPr>
          <p:cNvPr id="66571" name="Text Box 11"/>
          <p:cNvSpPr txBox="1">
            <a:spLocks noChangeArrowheads="1"/>
          </p:cNvSpPr>
          <p:nvPr/>
        </p:nvSpPr>
        <p:spPr bwMode="auto">
          <a:xfrm rot="-5400000">
            <a:off x="7012781" y="3332957"/>
            <a:ext cx="3455987" cy="336550"/>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n-GB" sz="1600" i="1" dirty="0">
                <a:ea typeface="ＭＳ Ｐゴシック" pitchFamily="-65" charset="-128"/>
              </a:rPr>
              <a:t>METHODS &amp; TOOLS</a:t>
            </a:r>
          </a:p>
        </p:txBody>
      </p:sp>
      <p:sp>
        <p:nvSpPr>
          <p:cNvPr id="8203" name="Rectangle 12"/>
          <p:cNvSpPr>
            <a:spLocks noChangeArrowheads="1"/>
          </p:cNvSpPr>
          <p:nvPr/>
        </p:nvSpPr>
        <p:spPr bwMode="auto">
          <a:xfrm>
            <a:off x="685800" y="5589588"/>
            <a:ext cx="7848600" cy="719137"/>
          </a:xfrm>
          <a:prstGeom prst="rect">
            <a:avLst/>
          </a:prstGeom>
          <a:solidFill>
            <a:schemeClr val="accent2"/>
          </a:solidFill>
          <a:ln w="9525">
            <a:noFill/>
            <a:miter lim="800000"/>
            <a:headEnd/>
            <a:tailEnd/>
          </a:ln>
        </p:spPr>
        <p:txBody>
          <a:bodyPr wrap="none" anchor="ctr"/>
          <a:lstStyle/>
          <a:p>
            <a:pPr algn="ctr"/>
            <a:r>
              <a:rPr lang="de-DE" b="1">
                <a:solidFill>
                  <a:schemeClr val="bg1"/>
                </a:solidFill>
                <a:ea typeface="MS PGothic" pitchFamily="34" charset="-128"/>
              </a:rPr>
              <a:t>Policy Outreach &amp; Capacity Building</a:t>
            </a:r>
          </a:p>
        </p:txBody>
      </p:sp>
      <p:sp>
        <p:nvSpPr>
          <p:cNvPr id="66573" name="Rectangle 13"/>
          <p:cNvSpPr>
            <a:spLocks noGrp="1" noChangeArrowheads="1"/>
          </p:cNvSpPr>
          <p:nvPr>
            <p:ph type="title"/>
          </p:nvPr>
        </p:nvSpPr>
        <p:spPr>
          <a:xfrm>
            <a:off x="1042988" y="0"/>
            <a:ext cx="8101012" cy="1417638"/>
          </a:xfrm>
        </p:spPr>
        <p:txBody>
          <a:bodyPr>
            <a:normAutofit/>
          </a:bodyPr>
          <a:lstStyle/>
          <a:p>
            <a:pPr eaLnBrk="1" hangingPunct="1">
              <a:defRPr/>
            </a:pPr>
            <a:r>
              <a:rPr lang="en-GB" sz="4000" b="1" dirty="0" smtClean="0">
                <a:latin typeface="Century Gothic" pitchFamily="34" charset="0"/>
              </a:rPr>
              <a:t>GWSP: Integrated Study Areas, </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1" y="-24353"/>
            <a:ext cx="1905001" cy="2459808"/>
          </a:xfrm>
          <a:prstGeom prst="rect">
            <a:avLst/>
          </a:prstGeom>
          <a:noFill/>
          <a:ln w="9525">
            <a:noFill/>
            <a:miter lim="800000"/>
            <a:headEnd/>
            <a:tailEnd/>
          </a:ln>
          <a:effectLst/>
        </p:spPr>
      </p:pic>
      <p:pic>
        <p:nvPicPr>
          <p:cNvPr id="9218" name="Picture 2"/>
          <p:cNvPicPr>
            <a:picLocks noChangeAspect="1" noChangeArrowheads="1"/>
          </p:cNvPicPr>
          <p:nvPr/>
        </p:nvPicPr>
        <p:blipFill>
          <a:blip r:embed="rId3"/>
          <a:srcRect/>
          <a:stretch>
            <a:fillRect/>
          </a:stretch>
        </p:blipFill>
        <p:spPr bwMode="auto">
          <a:xfrm>
            <a:off x="847725" y="2038350"/>
            <a:ext cx="9134475" cy="5429250"/>
          </a:xfrm>
          <a:prstGeom prst="rect">
            <a:avLst/>
          </a:prstGeom>
          <a:noFill/>
          <a:ln w="9525">
            <a:noFill/>
            <a:miter lim="800000"/>
            <a:headEnd/>
            <a:tailEnd/>
          </a:ln>
          <a:effectLst/>
        </p:spPr>
      </p:pic>
      <p:sp>
        <p:nvSpPr>
          <p:cNvPr id="4" name="TextBox 3"/>
          <p:cNvSpPr txBox="1"/>
          <p:nvPr/>
        </p:nvSpPr>
        <p:spPr>
          <a:xfrm>
            <a:off x="2514600" y="152400"/>
            <a:ext cx="4786631" cy="1754326"/>
          </a:xfrm>
          <a:prstGeom prst="rect">
            <a:avLst/>
          </a:prstGeom>
          <a:noFill/>
        </p:spPr>
        <p:txBody>
          <a:bodyPr wrap="none" rtlCol="0">
            <a:spAutoFit/>
          </a:bodyPr>
          <a:lstStyle/>
          <a:p>
            <a:r>
              <a:rPr lang="en-US" dirty="0" smtClean="0"/>
              <a:t>Three major risks for the global economy:</a:t>
            </a:r>
          </a:p>
          <a:p>
            <a:pPr marL="342900" indent="-342900">
              <a:buAutoNum type="arabicPeriod"/>
            </a:pPr>
            <a:r>
              <a:rPr lang="en-US" dirty="0" smtClean="0"/>
              <a:t>The macroeconomic balances nexus</a:t>
            </a:r>
          </a:p>
          <a:p>
            <a:pPr marL="342900" indent="-342900">
              <a:buAutoNum type="arabicPeriod"/>
            </a:pPr>
            <a:r>
              <a:rPr lang="en-US" dirty="0" smtClean="0"/>
              <a:t>The illegal economy nexus</a:t>
            </a:r>
          </a:p>
          <a:p>
            <a:pPr marL="342900" indent="-342900">
              <a:buAutoNum type="arabicPeriod"/>
            </a:pPr>
            <a:r>
              <a:rPr lang="en-US" b="1" dirty="0" smtClean="0"/>
              <a:t>The water-food-energy nexus</a:t>
            </a:r>
          </a:p>
          <a:p>
            <a:r>
              <a:rPr lang="en-US" dirty="0" smtClean="0"/>
              <a:t>                                 (2011 World Economic Forum)</a:t>
            </a:r>
          </a:p>
          <a:p>
            <a:r>
              <a:rPr lang="en-US" dirty="0" smtClean="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up)">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0" y="152400"/>
            <a:ext cx="2056589" cy="523220"/>
          </a:xfrm>
          <a:prstGeom prst="rect">
            <a:avLst/>
          </a:prstGeom>
          <a:noFill/>
        </p:spPr>
        <p:txBody>
          <a:bodyPr wrap="none" rtlCol="0">
            <a:spAutoFit/>
          </a:bodyPr>
          <a:lstStyle/>
          <a:p>
            <a:r>
              <a:rPr lang="en-US" sz="2800" dirty="0" smtClean="0">
                <a:effectLst>
                  <a:outerShdw blurRad="38100" dist="38100" dir="2700000" algn="tl">
                    <a:srgbClr val="000000">
                      <a:alpha val="43137"/>
                    </a:srgbClr>
                  </a:outerShdw>
                </a:effectLst>
              </a:rPr>
              <a:t>WEF Context</a:t>
            </a:r>
          </a:p>
        </p:txBody>
      </p:sp>
      <p:sp>
        <p:nvSpPr>
          <p:cNvPr id="7" name="TextBox 6"/>
          <p:cNvSpPr txBox="1"/>
          <p:nvPr/>
        </p:nvSpPr>
        <p:spPr>
          <a:xfrm>
            <a:off x="152400" y="533400"/>
            <a:ext cx="8073300" cy="6647974"/>
          </a:xfrm>
          <a:prstGeom prst="rect">
            <a:avLst/>
          </a:prstGeom>
          <a:noFill/>
        </p:spPr>
        <p:txBody>
          <a:bodyPr wrap="none" rtlCol="0">
            <a:spAutoFit/>
          </a:bodyPr>
          <a:lstStyle/>
          <a:p>
            <a:pPr marL="400050" indent="-400050">
              <a:buClr>
                <a:srgbClr val="C00000"/>
              </a:buClr>
              <a:buFont typeface="Arial" pitchFamily="34" charset="0"/>
              <a:buChar char="•"/>
            </a:pPr>
            <a:r>
              <a:rPr lang="en-US" sz="2400" dirty="0" smtClean="0"/>
              <a:t>Climate change</a:t>
            </a:r>
          </a:p>
          <a:p>
            <a:pPr marL="857250" lvl="1" indent="-400050">
              <a:buClr>
                <a:srgbClr val="C00000"/>
              </a:buClr>
              <a:buFont typeface="Arial" pitchFamily="34" charset="0"/>
              <a:buChar char="•"/>
            </a:pPr>
            <a:r>
              <a:rPr lang="en-US" sz="2400" dirty="0" smtClean="0"/>
              <a:t>Mitigation – energy</a:t>
            </a:r>
          </a:p>
          <a:p>
            <a:pPr marL="857250" lvl="1" indent="-400050">
              <a:buClr>
                <a:srgbClr val="C00000"/>
              </a:buClr>
              <a:buFont typeface="Arial" pitchFamily="34" charset="0"/>
              <a:buChar char="•"/>
            </a:pPr>
            <a:r>
              <a:rPr lang="en-US" sz="2400" dirty="0" smtClean="0"/>
              <a:t>Adaptation – land and water</a:t>
            </a:r>
          </a:p>
          <a:p>
            <a:pPr marL="400050" indent="-400050">
              <a:buClr>
                <a:srgbClr val="C00000"/>
              </a:buClr>
              <a:buFont typeface="Arial" pitchFamily="34" charset="0"/>
              <a:buChar char="•"/>
            </a:pPr>
            <a:r>
              <a:rPr lang="en-US" sz="2400" dirty="0" smtClean="0"/>
              <a:t>Growing population</a:t>
            </a:r>
          </a:p>
          <a:p>
            <a:pPr marL="857250" lvl="1" indent="-400050">
              <a:buClr>
                <a:srgbClr val="C00000"/>
              </a:buClr>
              <a:buFont typeface="Arial" pitchFamily="34" charset="0"/>
              <a:buChar char="•"/>
            </a:pPr>
            <a:r>
              <a:rPr lang="en-US" sz="2400" dirty="0" smtClean="0"/>
              <a:t>Poverty</a:t>
            </a:r>
          </a:p>
          <a:p>
            <a:pPr marL="857250" lvl="1" indent="-400050">
              <a:buClr>
                <a:srgbClr val="C00000"/>
              </a:buClr>
              <a:buFont typeface="Arial" pitchFamily="34" charset="0"/>
              <a:buChar char="•"/>
            </a:pPr>
            <a:r>
              <a:rPr lang="en-US" sz="2400" dirty="0" smtClean="0"/>
              <a:t>Health</a:t>
            </a:r>
          </a:p>
          <a:p>
            <a:pPr marL="400050" indent="-400050">
              <a:buClr>
                <a:srgbClr val="C00000"/>
              </a:buClr>
              <a:buFont typeface="Arial" pitchFamily="34" charset="0"/>
              <a:buChar char="•"/>
            </a:pPr>
            <a:r>
              <a:rPr lang="en-US" sz="2400" dirty="0" smtClean="0"/>
              <a:t>Management </a:t>
            </a:r>
          </a:p>
          <a:p>
            <a:pPr marL="857250" lvl="1" indent="-400050">
              <a:buClr>
                <a:srgbClr val="C00000"/>
              </a:buClr>
              <a:buFont typeface="Arial" pitchFamily="34" charset="0"/>
              <a:buChar char="•"/>
            </a:pPr>
            <a:r>
              <a:rPr lang="en-US" sz="2400" dirty="0" smtClean="0"/>
              <a:t>Enormous opportunities for higher efficiency</a:t>
            </a:r>
          </a:p>
          <a:p>
            <a:pPr marL="857250" lvl="1" indent="-400050">
              <a:buClr>
                <a:srgbClr val="C00000"/>
              </a:buClr>
              <a:buFont typeface="Arial" pitchFamily="34" charset="0"/>
              <a:buChar char="•"/>
            </a:pPr>
            <a:r>
              <a:rPr lang="en-US" sz="2400" dirty="0" smtClean="0"/>
              <a:t>Study of the whole complex system</a:t>
            </a:r>
          </a:p>
          <a:p>
            <a:pPr marL="857250" lvl="1" indent="-400050">
              <a:buClr>
                <a:srgbClr val="C00000"/>
              </a:buClr>
              <a:buFont typeface="Arial" pitchFamily="34" charset="0"/>
              <a:buChar char="•"/>
            </a:pPr>
            <a:r>
              <a:rPr lang="en-US" sz="2400" dirty="0" smtClean="0"/>
              <a:t>Understanding interactions – it is all about feedbacks</a:t>
            </a:r>
          </a:p>
          <a:p>
            <a:pPr marL="400050" indent="-400050">
              <a:buClr>
                <a:srgbClr val="C00000"/>
              </a:buClr>
              <a:buFont typeface="Arial" pitchFamily="34" charset="0"/>
              <a:buChar char="•"/>
            </a:pPr>
            <a:r>
              <a:rPr lang="en-US" sz="2400" dirty="0" smtClean="0"/>
              <a:t>Scale</a:t>
            </a:r>
          </a:p>
          <a:p>
            <a:pPr marL="857250" lvl="1" indent="-400050">
              <a:buClr>
                <a:srgbClr val="C00000"/>
              </a:buClr>
              <a:buFont typeface="Arial" pitchFamily="34" charset="0"/>
              <a:buChar char="•"/>
            </a:pPr>
            <a:r>
              <a:rPr lang="en-US" sz="2400" dirty="0" smtClean="0"/>
              <a:t>1.4 billion people without access to electricity</a:t>
            </a:r>
          </a:p>
          <a:p>
            <a:pPr marL="857250" lvl="1" indent="-400050">
              <a:buClr>
                <a:srgbClr val="C00000"/>
              </a:buClr>
              <a:buFont typeface="Arial" pitchFamily="34" charset="0"/>
              <a:buChar char="•"/>
            </a:pPr>
            <a:r>
              <a:rPr lang="en-US" sz="2400" dirty="0" smtClean="0"/>
              <a:t>3 billion with out access to modern cooking and heating</a:t>
            </a:r>
          </a:p>
          <a:p>
            <a:pPr marL="857250" lvl="1" indent="-400050">
              <a:buClr>
                <a:srgbClr val="C00000"/>
              </a:buClr>
              <a:buFont typeface="Arial" pitchFamily="34" charset="0"/>
              <a:buChar char="•"/>
            </a:pPr>
            <a:r>
              <a:rPr lang="en-US" sz="2400" dirty="0" smtClean="0"/>
              <a:t>900 million people without access to safe drinking water</a:t>
            </a:r>
          </a:p>
          <a:p>
            <a:pPr marL="857250" lvl="1" indent="-400050">
              <a:buClr>
                <a:srgbClr val="C00000"/>
              </a:buClr>
              <a:buFont typeface="Arial" pitchFamily="34" charset="0"/>
              <a:buChar char="•"/>
            </a:pPr>
            <a:r>
              <a:rPr lang="en-US" sz="2400" dirty="0" smtClean="0"/>
              <a:t>2.6 billion do not have sanitation</a:t>
            </a:r>
          </a:p>
          <a:p>
            <a:pPr marL="857250" lvl="1" indent="-400050">
              <a:buClr>
                <a:srgbClr val="C00000"/>
              </a:buClr>
              <a:buFont typeface="Arial" pitchFamily="34" charset="0"/>
              <a:buChar char="•"/>
            </a:pPr>
            <a:r>
              <a:rPr lang="en-US" sz="2400" dirty="0" smtClean="0"/>
              <a:t>900 million people are chronically hungry</a:t>
            </a:r>
          </a:p>
          <a:p>
            <a:pPr marL="857250" lvl="1" indent="-400050">
              <a:buClr>
                <a:srgbClr val="C00000"/>
              </a:buClr>
              <a:buFont typeface="Arial" pitchFamily="34" charset="0"/>
              <a:buChar char="•"/>
            </a:pPr>
            <a:r>
              <a:rPr lang="en-US" sz="2400" dirty="0" smtClean="0"/>
              <a:t>2 billion people lack food security</a:t>
            </a:r>
          </a:p>
          <a:p>
            <a:pPr marL="400050" indent="-400050">
              <a:buClr>
                <a:srgbClr val="C00000"/>
              </a:buClr>
              <a:buFont typeface="Arial" pitchFamily="34" charset="0"/>
              <a:buChar char="•"/>
            </a:pPr>
            <a:endParaRPr lang="en-US" dirty="0" smtClean="0"/>
          </a:p>
        </p:txBody>
      </p:sp>
      <p:sp>
        <p:nvSpPr>
          <p:cNvPr id="11" name="TextBox 10"/>
          <p:cNvSpPr txBox="1"/>
          <p:nvPr/>
        </p:nvSpPr>
        <p:spPr>
          <a:xfrm>
            <a:off x="7117634" y="6021288"/>
            <a:ext cx="1473480" cy="430887"/>
          </a:xfrm>
          <a:prstGeom prst="rect">
            <a:avLst/>
          </a:prstGeom>
          <a:noFill/>
        </p:spPr>
        <p:txBody>
          <a:bodyPr wrap="none" rtlCol="0">
            <a:spAutoFit/>
          </a:bodyPr>
          <a:lstStyle/>
          <a:p>
            <a:pPr algn="ctr"/>
            <a:r>
              <a:rPr lang="en-US" sz="1100" dirty="0" smtClean="0">
                <a:solidFill>
                  <a:srgbClr val="0070C0"/>
                </a:solidFill>
                <a:effectLst>
                  <a:outerShdw blurRad="38100" dist="38100" dir="2700000" algn="tl">
                    <a:srgbClr val="000000">
                      <a:alpha val="43137"/>
                    </a:srgbClr>
                  </a:outerShdw>
                </a:effectLst>
              </a:rPr>
              <a:t>IISD, Winnipeg 2012</a:t>
            </a:r>
          </a:p>
          <a:p>
            <a:pPr algn="ctr"/>
            <a:r>
              <a:rPr lang="en-US" sz="1100" dirty="0" smtClean="0">
                <a:solidFill>
                  <a:srgbClr val="0070C0"/>
                </a:solidFill>
                <a:effectLst>
                  <a:outerShdw blurRad="38100" dist="38100" dir="2700000" algn="tl">
                    <a:srgbClr val="000000">
                      <a:alpha val="43137"/>
                    </a:srgbClr>
                  </a:outerShdw>
                </a:effectLst>
              </a:rPr>
              <a:t>Slobodan P. </a:t>
            </a:r>
            <a:r>
              <a:rPr lang="en-US" sz="1100" dirty="0" err="1" smtClean="0">
                <a:solidFill>
                  <a:srgbClr val="0070C0"/>
                </a:solidFill>
                <a:effectLst>
                  <a:outerShdw blurRad="38100" dist="38100" dir="2700000" algn="tl">
                    <a:srgbClr val="000000">
                      <a:alpha val="43137"/>
                    </a:srgbClr>
                  </a:outerShdw>
                </a:effectLst>
              </a:rPr>
              <a:t>Simonovi</a:t>
            </a:r>
            <a:r>
              <a:rPr lang="sr-Latn-CS" sz="1100" dirty="0" smtClean="0">
                <a:solidFill>
                  <a:srgbClr val="0070C0"/>
                </a:solidFill>
                <a:effectLst>
                  <a:outerShdw blurRad="38100" dist="38100" dir="2700000" algn="tl">
                    <a:srgbClr val="000000">
                      <a:alpha val="43137"/>
                    </a:srgbClr>
                  </a:outerShdw>
                </a:effectLst>
              </a:rPr>
              <a:t>ć</a:t>
            </a:r>
            <a:endParaRPr lang="en-US" sz="1100" dirty="0">
              <a:solidFill>
                <a:srgbClr val="0070C0"/>
              </a:solidFill>
              <a:effectLst>
                <a:outerShdw blurRad="38100" dist="38100" dir="2700000" algn="tl">
                  <a:srgbClr val="000000">
                    <a:alpha val="43137"/>
                  </a:srgbClr>
                </a:outerShdw>
              </a:effectLst>
            </a:endParaRPr>
          </a:p>
        </p:txBody>
      </p:sp>
      <p:pic>
        <p:nvPicPr>
          <p:cNvPr id="13314" name="Picture 2" descr="http://t2.gstatic.com/images?q=tbn:ANd9GcT17LfXg-Ef8ZmuKYa_gOmqLeeeL6Jyw3P3DrgCqcXErqGADmeq"/>
          <p:cNvPicPr>
            <a:picLocks noChangeAspect="1" noChangeArrowheads="1"/>
          </p:cNvPicPr>
          <p:nvPr/>
        </p:nvPicPr>
        <p:blipFill>
          <a:blip r:embed="rId3" cstate="print"/>
          <a:srcRect/>
          <a:stretch>
            <a:fillRect/>
          </a:stretch>
        </p:blipFill>
        <p:spPr bwMode="auto">
          <a:xfrm>
            <a:off x="6553200" y="533400"/>
            <a:ext cx="1800200" cy="1128295"/>
          </a:xfrm>
          <a:prstGeom prst="rect">
            <a:avLst/>
          </a:prstGeom>
          <a:ln>
            <a:noFill/>
          </a:ln>
          <a:effectLst>
            <a:outerShdw blurRad="292100" dist="139700" dir="2700000" algn="tl" rotWithShape="0">
              <a:srgbClr val="333333">
                <a:alpha val="65000"/>
              </a:srgbClr>
            </a:outerShdw>
          </a:effectLst>
        </p:spPr>
      </p:pic>
      <p:pic>
        <p:nvPicPr>
          <p:cNvPr id="13316" name="Picture 4" descr="http://t3.gstatic.com/images?q=tbn:ANd9GcRn7Ceb6G2nasHC3BkVBXR-m5M3cyDf71mtDs3AllMiabj3FrxGcQ"/>
          <p:cNvPicPr>
            <a:picLocks noChangeAspect="1" noChangeArrowheads="1"/>
          </p:cNvPicPr>
          <p:nvPr/>
        </p:nvPicPr>
        <p:blipFill>
          <a:blip r:embed="rId4" cstate="print"/>
          <a:srcRect/>
          <a:stretch>
            <a:fillRect/>
          </a:stretch>
        </p:blipFill>
        <p:spPr bwMode="auto">
          <a:xfrm>
            <a:off x="6553200" y="1828800"/>
            <a:ext cx="1800200" cy="100811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457200"/>
            <a:ext cx="8825878" cy="6370975"/>
          </a:xfrm>
          <a:prstGeom prst="rect">
            <a:avLst/>
          </a:prstGeom>
          <a:noFill/>
        </p:spPr>
        <p:txBody>
          <a:bodyPr wrap="none" rtlCol="0">
            <a:spAutoFit/>
          </a:bodyPr>
          <a:lstStyle/>
          <a:p>
            <a:r>
              <a:rPr lang="en-US" sz="2400" dirty="0" smtClean="0"/>
              <a:t>Some of the information needed to address these issues is implicit in </a:t>
            </a:r>
          </a:p>
          <a:p>
            <a:r>
              <a:rPr lang="en-US" sz="2400" dirty="0" smtClean="0"/>
              <a:t>The four questions that were used in the design of a questionnaire. </a:t>
            </a:r>
          </a:p>
          <a:p>
            <a:endParaRPr lang="en-US" sz="2400" dirty="0" smtClean="0"/>
          </a:p>
          <a:p>
            <a:r>
              <a:rPr lang="en-US" sz="2400" dirty="0" smtClean="0"/>
              <a:t>Four </a:t>
            </a:r>
            <a:r>
              <a:rPr lang="en-US" sz="2400" dirty="0"/>
              <a:t>core science questions or hypothesis </a:t>
            </a:r>
            <a:r>
              <a:rPr lang="en-US" sz="2400" dirty="0" smtClean="0"/>
              <a:t>that will be considered in</a:t>
            </a:r>
          </a:p>
          <a:p>
            <a:r>
              <a:rPr lang="en-US" sz="2400" dirty="0" smtClean="0"/>
              <a:t>this study include:</a:t>
            </a:r>
            <a:endParaRPr lang="en-US" sz="2400" dirty="0"/>
          </a:p>
          <a:p>
            <a:pPr lvl="0"/>
            <a:endParaRPr lang="en-US" dirty="0" smtClean="0"/>
          </a:p>
          <a:p>
            <a:pPr lvl="0"/>
            <a:r>
              <a:rPr lang="en-US" dirty="0" smtClean="0"/>
              <a:t>How </a:t>
            </a:r>
            <a:r>
              <a:rPr lang="en-US" dirty="0"/>
              <a:t>are issues related to the integrated water-energy-food (W-E-F) security </a:t>
            </a:r>
            <a:r>
              <a:rPr lang="en-US" dirty="0" smtClean="0"/>
              <a:t>issues</a:t>
            </a:r>
          </a:p>
          <a:p>
            <a:pPr lvl="0"/>
            <a:r>
              <a:rPr lang="en-US" dirty="0" smtClean="0"/>
              <a:t> </a:t>
            </a:r>
            <a:r>
              <a:rPr lang="en-US" dirty="0"/>
              <a:t>affecting major river basins</a:t>
            </a:r>
            <a:r>
              <a:rPr lang="en-US" dirty="0" smtClean="0"/>
              <a:t>?  </a:t>
            </a:r>
            <a:r>
              <a:rPr lang="en-US" b="1" dirty="0" smtClean="0">
                <a:solidFill>
                  <a:srgbClr val="FF0000"/>
                </a:solidFill>
              </a:rPr>
              <a:t>(How important is the issue?)</a:t>
            </a:r>
            <a:endParaRPr lang="en-US" b="1" dirty="0">
              <a:solidFill>
                <a:srgbClr val="FF0000"/>
              </a:solidFill>
            </a:endParaRPr>
          </a:p>
          <a:p>
            <a:pPr lvl="0"/>
            <a:endParaRPr lang="en-US" dirty="0" smtClean="0"/>
          </a:p>
          <a:p>
            <a:pPr lvl="0"/>
            <a:r>
              <a:rPr lang="en-US" dirty="0" smtClean="0"/>
              <a:t>How </a:t>
            </a:r>
            <a:r>
              <a:rPr lang="en-US" dirty="0"/>
              <a:t>are major river basins being managed in order to address the </a:t>
            </a:r>
            <a:r>
              <a:rPr lang="en-US" dirty="0" smtClean="0"/>
              <a:t>emerging</a:t>
            </a:r>
          </a:p>
          <a:p>
            <a:pPr lvl="0"/>
            <a:r>
              <a:rPr lang="en-US" dirty="0" smtClean="0"/>
              <a:t> </a:t>
            </a:r>
            <a:r>
              <a:rPr lang="en-US" dirty="0"/>
              <a:t>challenges arising from water-energy –food security issues and the effects </a:t>
            </a:r>
            <a:r>
              <a:rPr lang="en-US" dirty="0" smtClean="0"/>
              <a:t>of</a:t>
            </a:r>
          </a:p>
          <a:p>
            <a:pPr lvl="0"/>
            <a:r>
              <a:rPr lang="en-US" dirty="0" smtClean="0"/>
              <a:t> </a:t>
            </a:r>
            <a:r>
              <a:rPr lang="en-US" dirty="0"/>
              <a:t>changes in the climate, demographics and economies of the world</a:t>
            </a:r>
            <a:r>
              <a:rPr lang="en-US" dirty="0" smtClean="0"/>
              <a:t>? </a:t>
            </a:r>
            <a:r>
              <a:rPr lang="en-US" b="1" dirty="0" smtClean="0">
                <a:solidFill>
                  <a:srgbClr val="FF0000"/>
                </a:solidFill>
              </a:rPr>
              <a:t>(How are basins </a:t>
            </a:r>
          </a:p>
          <a:p>
            <a:pPr lvl="0"/>
            <a:r>
              <a:rPr lang="en-US" b="1" dirty="0" smtClean="0">
                <a:solidFill>
                  <a:srgbClr val="FF0000"/>
                </a:solidFill>
              </a:rPr>
              <a:t>being managed to increase W-E-F tradeoffs?)</a:t>
            </a:r>
            <a:r>
              <a:rPr lang="en-US" dirty="0" smtClean="0"/>
              <a:t> </a:t>
            </a:r>
            <a:endParaRPr lang="en-US" dirty="0"/>
          </a:p>
          <a:p>
            <a:pPr lvl="0"/>
            <a:endParaRPr lang="en-US" dirty="0" smtClean="0"/>
          </a:p>
          <a:p>
            <a:pPr lvl="0"/>
            <a:r>
              <a:rPr lang="en-US" dirty="0" smtClean="0"/>
              <a:t>How </a:t>
            </a:r>
            <a:r>
              <a:rPr lang="en-US" dirty="0"/>
              <a:t>do water-energy-food security strategies/mechanisms link separate and </a:t>
            </a:r>
            <a:endParaRPr lang="en-US" dirty="0" smtClean="0"/>
          </a:p>
          <a:p>
            <a:pPr lvl="0"/>
            <a:r>
              <a:rPr lang="en-US" dirty="0" smtClean="0"/>
              <a:t>remote </a:t>
            </a:r>
            <a:r>
              <a:rPr lang="en-US" dirty="0"/>
              <a:t>river basins and affect their physical, socio-economic, ecological </a:t>
            </a:r>
            <a:r>
              <a:rPr lang="en-US" dirty="0" smtClean="0"/>
              <a:t>and</a:t>
            </a:r>
          </a:p>
          <a:p>
            <a:pPr lvl="0"/>
            <a:r>
              <a:rPr lang="en-US" dirty="0" smtClean="0"/>
              <a:t> </a:t>
            </a:r>
            <a:r>
              <a:rPr lang="en-US" dirty="0"/>
              <a:t>governance status</a:t>
            </a:r>
            <a:r>
              <a:rPr lang="en-US" dirty="0" smtClean="0"/>
              <a:t>? </a:t>
            </a:r>
            <a:r>
              <a:rPr lang="en-US" b="1" dirty="0" smtClean="0">
                <a:solidFill>
                  <a:srgbClr val="FF0000"/>
                </a:solidFill>
              </a:rPr>
              <a:t>(How far-reaching are effects in one basin?)</a:t>
            </a:r>
            <a:r>
              <a:rPr lang="en-US" dirty="0" smtClean="0"/>
              <a:t> </a:t>
            </a:r>
            <a:endParaRPr lang="en-US" dirty="0"/>
          </a:p>
          <a:p>
            <a:endParaRPr lang="en-US" dirty="0" smtClean="0"/>
          </a:p>
          <a:p>
            <a:r>
              <a:rPr lang="en-US" dirty="0" smtClean="0"/>
              <a:t>How </a:t>
            </a:r>
            <a:r>
              <a:rPr lang="en-US" dirty="0"/>
              <a:t>well are current approaches to governance and management </a:t>
            </a:r>
            <a:r>
              <a:rPr lang="en-US" dirty="0" smtClean="0"/>
              <a:t>addressing</a:t>
            </a:r>
          </a:p>
          <a:p>
            <a:r>
              <a:rPr lang="en-US" dirty="0" smtClean="0"/>
              <a:t> </a:t>
            </a:r>
            <a:r>
              <a:rPr lang="en-US" dirty="0"/>
              <a:t>the W-E-F issues and does a basis exist for recommending changes for the future</a:t>
            </a:r>
            <a:r>
              <a:rPr lang="en-US" dirty="0" smtClean="0"/>
              <a:t>?</a:t>
            </a:r>
          </a:p>
          <a:p>
            <a:r>
              <a:rPr lang="en-US" b="1" dirty="0" smtClean="0">
                <a:solidFill>
                  <a:srgbClr val="FF0000"/>
                </a:solidFill>
              </a:rPr>
              <a:t>(Do we need to change our approaches to water management?)</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28600"/>
            <a:ext cx="7543800" cy="5078313"/>
          </a:xfrm>
          <a:prstGeom prst="rect">
            <a:avLst/>
          </a:prstGeom>
          <a:noFill/>
        </p:spPr>
        <p:txBody>
          <a:bodyPr wrap="square" rtlCol="0">
            <a:spAutoFit/>
          </a:bodyPr>
          <a:lstStyle/>
          <a:p>
            <a:r>
              <a:rPr lang="en-US" dirty="0" smtClean="0"/>
              <a:t>Experts from twenty basins were initially selected to receive questionnaires. Approximately 80 questionnaires were sent to experts and practitioners in the following basins:</a:t>
            </a:r>
          </a:p>
          <a:p>
            <a:endParaRPr lang="en-US" dirty="0" smtClean="0"/>
          </a:p>
          <a:p>
            <a:r>
              <a:rPr lang="en-US" b="1" dirty="0" smtClean="0"/>
              <a:t>Response Received:</a:t>
            </a:r>
          </a:p>
          <a:p>
            <a:r>
              <a:rPr lang="en-US" b="1" dirty="0" err="1" smtClean="0"/>
              <a:t>Amudarya</a:t>
            </a:r>
            <a:r>
              <a:rPr lang="en-US" b="1" dirty="0" smtClean="0"/>
              <a:t> River Basin</a:t>
            </a:r>
          </a:p>
          <a:p>
            <a:r>
              <a:rPr lang="en-US" b="1" dirty="0" smtClean="0"/>
              <a:t>Danube River Basin</a:t>
            </a:r>
          </a:p>
          <a:p>
            <a:r>
              <a:rPr lang="en-US" b="1" dirty="0" smtClean="0"/>
              <a:t>Elbe River Basin</a:t>
            </a:r>
            <a:endParaRPr lang="en-US" dirty="0" smtClean="0"/>
          </a:p>
          <a:p>
            <a:r>
              <a:rPr lang="en-US" b="1" dirty="0" err="1" smtClean="0"/>
              <a:t>Hexi</a:t>
            </a:r>
            <a:r>
              <a:rPr lang="en-US" b="1" dirty="0" smtClean="0"/>
              <a:t> Corridor Inland Basins (China)</a:t>
            </a:r>
            <a:br>
              <a:rPr lang="en-US" b="1" dirty="0" smtClean="0"/>
            </a:br>
            <a:r>
              <a:rPr lang="en-US" b="1" dirty="0" err="1" smtClean="0"/>
              <a:t>Huai</a:t>
            </a:r>
            <a:r>
              <a:rPr lang="en-US" b="1" dirty="0" smtClean="0"/>
              <a:t> River Basin</a:t>
            </a:r>
          </a:p>
          <a:p>
            <a:r>
              <a:rPr lang="en-US" b="1" dirty="0" err="1" smtClean="0"/>
              <a:t>Incomati</a:t>
            </a:r>
            <a:r>
              <a:rPr lang="en-US" b="1" dirty="0" smtClean="0"/>
              <a:t> Basin</a:t>
            </a:r>
          </a:p>
          <a:p>
            <a:r>
              <a:rPr lang="en-US" b="1" dirty="0" smtClean="0"/>
              <a:t>Jordan River Basin</a:t>
            </a:r>
          </a:p>
          <a:p>
            <a:r>
              <a:rPr lang="en-US" b="1" dirty="0" smtClean="0"/>
              <a:t>Lake Winnipeg Basin</a:t>
            </a:r>
          </a:p>
          <a:p>
            <a:r>
              <a:rPr lang="en-US" b="1" dirty="0" smtClean="0"/>
              <a:t>Okavango River basin</a:t>
            </a:r>
          </a:p>
          <a:p>
            <a:r>
              <a:rPr lang="en-US" b="1" dirty="0" smtClean="0"/>
              <a:t>Mekong River Basin</a:t>
            </a:r>
          </a:p>
          <a:p>
            <a:r>
              <a:rPr lang="en-US" b="1" dirty="0" smtClean="0"/>
              <a:t>Murray Darling Basin</a:t>
            </a:r>
          </a:p>
          <a:p>
            <a:r>
              <a:rPr lang="en-US" b="1" dirty="0" smtClean="0"/>
              <a:t>Volta River Basin</a:t>
            </a:r>
          </a:p>
          <a:p>
            <a:r>
              <a:rPr lang="en-US" b="1" dirty="0" smtClean="0"/>
              <a:t>Yellow River Basin</a:t>
            </a:r>
            <a:r>
              <a:rPr lang="en-US" dirty="0" smtClean="0"/>
              <a:t>.</a:t>
            </a:r>
            <a:endParaRPr lang="en-US" dirty="0"/>
          </a:p>
        </p:txBody>
      </p:sp>
      <p:sp>
        <p:nvSpPr>
          <p:cNvPr id="3" name="TextBox 2"/>
          <p:cNvSpPr txBox="1"/>
          <p:nvPr/>
        </p:nvSpPr>
        <p:spPr>
          <a:xfrm>
            <a:off x="4953000" y="1295400"/>
            <a:ext cx="2348656" cy="646331"/>
          </a:xfrm>
          <a:prstGeom prst="rect">
            <a:avLst/>
          </a:prstGeom>
          <a:noFill/>
        </p:spPr>
        <p:txBody>
          <a:bodyPr wrap="none" rtlCol="0">
            <a:spAutoFit/>
          </a:bodyPr>
          <a:lstStyle/>
          <a:p>
            <a:r>
              <a:rPr lang="en-US" b="1" dirty="0" smtClean="0"/>
              <a:t>No Response received:</a:t>
            </a:r>
          </a:p>
          <a:p>
            <a:r>
              <a:rPr lang="en-US" dirty="0" smtClean="0"/>
              <a:t>(7 basins)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457200"/>
            <a:ext cx="6185412" cy="1292662"/>
          </a:xfrm>
          <a:prstGeom prst="rect">
            <a:avLst/>
          </a:prstGeom>
          <a:noFill/>
        </p:spPr>
        <p:txBody>
          <a:bodyPr wrap="none" rtlCol="0">
            <a:spAutoFit/>
          </a:bodyPr>
          <a:lstStyle/>
          <a:p>
            <a:pPr algn="ctr"/>
            <a:r>
              <a:rPr lang="en-US" sz="3200" b="1" dirty="0" smtClean="0"/>
              <a:t>Lake Winnipeg – its physical setting</a:t>
            </a:r>
          </a:p>
          <a:p>
            <a:pPr algn="ctr"/>
            <a:endParaRPr lang="en-US" sz="2800" dirty="0" smtClean="0"/>
          </a:p>
          <a:p>
            <a:pPr algn="ctr"/>
            <a:endParaRPr lang="en-US" dirty="0"/>
          </a:p>
        </p:txBody>
      </p:sp>
      <p:graphicFrame>
        <p:nvGraphicFramePr>
          <p:cNvPr id="342017" name="Object 2"/>
          <p:cNvGraphicFramePr>
            <a:graphicFrameLocks noChangeAspect="1"/>
          </p:cNvGraphicFramePr>
          <p:nvPr/>
        </p:nvGraphicFramePr>
        <p:xfrm>
          <a:off x="-304800" y="990600"/>
          <a:ext cx="6553200" cy="5867400"/>
        </p:xfrm>
        <a:graphic>
          <a:graphicData uri="http://schemas.openxmlformats.org/presentationml/2006/ole">
            <p:oleObj spid="_x0000_s178178" name="Acrobat Document" r:id="rId3" imgW="7506360" imgH="5808960" progId="AcroExch.Document.7">
              <p:embed/>
            </p:oleObj>
          </a:graphicData>
        </a:graphic>
      </p:graphicFrame>
      <p:graphicFrame>
        <p:nvGraphicFramePr>
          <p:cNvPr id="4" name="Chart 3"/>
          <p:cNvGraphicFramePr>
            <a:graphicFrameLocks noGrp="1"/>
          </p:cNvGraphicFramePr>
          <p:nvPr/>
        </p:nvGraphicFramePr>
        <p:xfrm>
          <a:off x="5638800" y="1676400"/>
          <a:ext cx="4038600" cy="5715000"/>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2"/>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rot="939645">
            <a:off x="890311" y="723231"/>
            <a:ext cx="6609844" cy="61577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81000"/>
            <a:ext cx="8304709" cy="523220"/>
          </a:xfrm>
          <a:prstGeom prst="rect">
            <a:avLst/>
          </a:prstGeom>
          <a:noFill/>
        </p:spPr>
        <p:txBody>
          <a:bodyPr wrap="none" rtlCol="0">
            <a:spAutoFit/>
          </a:bodyPr>
          <a:lstStyle/>
          <a:p>
            <a:r>
              <a:rPr lang="en-US" sz="2800" b="1" dirty="0" smtClean="0"/>
              <a:t>Lake Winnipeg Basin – its role in the regional economy</a:t>
            </a:r>
            <a:endParaRPr lang="en-US" sz="2800" b="1" dirty="0"/>
          </a:p>
        </p:txBody>
      </p:sp>
      <p:sp>
        <p:nvSpPr>
          <p:cNvPr id="3" name="Oval 2"/>
          <p:cNvSpPr/>
          <p:nvPr/>
        </p:nvSpPr>
        <p:spPr>
          <a:xfrm>
            <a:off x="5562600" y="1219200"/>
            <a:ext cx="3352800" cy="3200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6172200" y="1752600"/>
            <a:ext cx="2209800" cy="2133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705600" y="2209800"/>
            <a:ext cx="1219200"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Local</a:t>
            </a:r>
          </a:p>
          <a:p>
            <a:pPr algn="ctr"/>
            <a:r>
              <a:rPr lang="en-US" dirty="0" smtClean="0">
                <a:solidFill>
                  <a:schemeClr val="tx1"/>
                </a:solidFill>
              </a:rPr>
              <a:t>Water</a:t>
            </a:r>
            <a:endParaRPr lang="en-US" dirty="0">
              <a:solidFill>
                <a:schemeClr val="tx1"/>
              </a:solidFill>
            </a:endParaRPr>
          </a:p>
        </p:txBody>
      </p:sp>
      <p:sp>
        <p:nvSpPr>
          <p:cNvPr id="6" name="TextBox 5"/>
          <p:cNvSpPr txBox="1"/>
          <p:nvPr/>
        </p:nvSpPr>
        <p:spPr>
          <a:xfrm>
            <a:off x="6574533" y="1916668"/>
            <a:ext cx="1274067" cy="369332"/>
          </a:xfrm>
          <a:prstGeom prst="rect">
            <a:avLst/>
          </a:prstGeom>
          <a:noFill/>
        </p:spPr>
        <p:txBody>
          <a:bodyPr wrap="none" rtlCol="0">
            <a:spAutoFit/>
          </a:bodyPr>
          <a:lstStyle/>
          <a:p>
            <a:r>
              <a:rPr lang="en-US" dirty="0" smtClean="0"/>
              <a:t>Continental</a:t>
            </a:r>
            <a:endParaRPr lang="en-US" dirty="0"/>
          </a:p>
        </p:txBody>
      </p:sp>
      <p:sp>
        <p:nvSpPr>
          <p:cNvPr id="7" name="TextBox 6"/>
          <p:cNvSpPr txBox="1"/>
          <p:nvPr/>
        </p:nvSpPr>
        <p:spPr>
          <a:xfrm>
            <a:off x="6829399" y="1383268"/>
            <a:ext cx="790601" cy="369332"/>
          </a:xfrm>
          <a:prstGeom prst="rect">
            <a:avLst/>
          </a:prstGeom>
          <a:noFill/>
        </p:spPr>
        <p:txBody>
          <a:bodyPr wrap="none" rtlCol="0">
            <a:spAutoFit/>
          </a:bodyPr>
          <a:lstStyle/>
          <a:p>
            <a:r>
              <a:rPr lang="en-US" dirty="0" smtClean="0"/>
              <a:t>Global</a:t>
            </a:r>
            <a:endParaRPr lang="en-US" dirty="0"/>
          </a:p>
        </p:txBody>
      </p:sp>
      <p:sp>
        <p:nvSpPr>
          <p:cNvPr id="8" name="TextBox 7"/>
          <p:cNvSpPr txBox="1"/>
          <p:nvPr/>
        </p:nvSpPr>
        <p:spPr>
          <a:xfrm>
            <a:off x="6858000" y="3429000"/>
            <a:ext cx="824328" cy="369332"/>
          </a:xfrm>
          <a:prstGeom prst="rect">
            <a:avLst/>
          </a:prstGeom>
          <a:noFill/>
        </p:spPr>
        <p:txBody>
          <a:bodyPr wrap="none" rtlCol="0">
            <a:spAutoFit/>
          </a:bodyPr>
          <a:lstStyle/>
          <a:p>
            <a:r>
              <a:rPr lang="en-US" dirty="0" smtClean="0"/>
              <a:t>Energy</a:t>
            </a:r>
            <a:endParaRPr lang="en-US" dirty="0"/>
          </a:p>
        </p:txBody>
      </p:sp>
      <p:sp>
        <p:nvSpPr>
          <p:cNvPr id="9" name="TextBox 8"/>
          <p:cNvSpPr txBox="1"/>
          <p:nvPr/>
        </p:nvSpPr>
        <p:spPr>
          <a:xfrm>
            <a:off x="6934200" y="3974068"/>
            <a:ext cx="705706" cy="369332"/>
          </a:xfrm>
          <a:prstGeom prst="rect">
            <a:avLst/>
          </a:prstGeom>
          <a:noFill/>
        </p:spPr>
        <p:txBody>
          <a:bodyPr wrap="none" rtlCol="0">
            <a:spAutoFit/>
          </a:bodyPr>
          <a:lstStyle/>
          <a:p>
            <a:r>
              <a:rPr lang="en-US" dirty="0" smtClean="0"/>
              <a:t>Food </a:t>
            </a:r>
            <a:endParaRPr lang="en-US" dirty="0"/>
          </a:p>
        </p:txBody>
      </p:sp>
      <p:sp>
        <p:nvSpPr>
          <p:cNvPr id="10" name="TextBox 9"/>
          <p:cNvSpPr txBox="1"/>
          <p:nvPr/>
        </p:nvSpPr>
        <p:spPr>
          <a:xfrm>
            <a:off x="609600" y="1524000"/>
            <a:ext cx="6700039" cy="5078313"/>
          </a:xfrm>
          <a:prstGeom prst="rect">
            <a:avLst/>
          </a:prstGeom>
          <a:noFill/>
        </p:spPr>
        <p:txBody>
          <a:bodyPr wrap="none" rtlCol="0">
            <a:spAutoFit/>
          </a:bodyPr>
          <a:lstStyle/>
          <a:p>
            <a:r>
              <a:rPr lang="en-US" dirty="0" smtClean="0"/>
              <a:t>Energy and Food outputs in the Basin:</a:t>
            </a:r>
          </a:p>
          <a:p>
            <a:endParaRPr lang="en-US" dirty="0" smtClean="0"/>
          </a:p>
          <a:p>
            <a:r>
              <a:rPr lang="en-US" dirty="0" smtClean="0"/>
              <a:t>Largest Population </a:t>
            </a:r>
            <a:r>
              <a:rPr lang="en-US" dirty="0" err="1" smtClean="0"/>
              <a:t>Centres</a:t>
            </a:r>
            <a:r>
              <a:rPr lang="en-US" dirty="0" smtClean="0"/>
              <a:t>:</a:t>
            </a:r>
          </a:p>
          <a:p>
            <a:r>
              <a:rPr lang="en-US" dirty="0" smtClean="0"/>
              <a:t>Calgary – 1,214,839</a:t>
            </a:r>
          </a:p>
          <a:p>
            <a:r>
              <a:rPr lang="en-US" dirty="0" smtClean="0"/>
              <a:t>Edmonton – 1,159, 869</a:t>
            </a:r>
          </a:p>
          <a:p>
            <a:r>
              <a:rPr lang="en-US" dirty="0" smtClean="0"/>
              <a:t>Winnipeg – 730, 018</a:t>
            </a:r>
          </a:p>
          <a:p>
            <a:endParaRPr lang="en-US" dirty="0" smtClean="0"/>
          </a:p>
          <a:p>
            <a:r>
              <a:rPr lang="en-US" dirty="0" smtClean="0"/>
              <a:t>Hydroelectricity - &gt; $1 billion per year</a:t>
            </a:r>
          </a:p>
          <a:p>
            <a:endParaRPr lang="en-US" dirty="0" smtClean="0"/>
          </a:p>
          <a:p>
            <a:r>
              <a:rPr lang="en-US" dirty="0" smtClean="0"/>
              <a:t>Oil and gas are being extracted from the</a:t>
            </a:r>
          </a:p>
          <a:p>
            <a:r>
              <a:rPr lang="en-US" dirty="0" smtClean="0"/>
              <a:t>reserves in Saskatchewan, North Dakota </a:t>
            </a:r>
          </a:p>
          <a:p>
            <a:r>
              <a:rPr lang="en-US" dirty="0" smtClean="0"/>
              <a:t>and Manitoba.  Water is used for </a:t>
            </a:r>
            <a:r>
              <a:rPr lang="en-US" dirty="0" err="1" smtClean="0"/>
              <a:t>fraking</a:t>
            </a:r>
            <a:endParaRPr lang="en-US" dirty="0" smtClean="0"/>
          </a:p>
          <a:p>
            <a:r>
              <a:rPr lang="en-US" dirty="0" smtClean="0"/>
              <a:t>and for other aspects of the mining </a:t>
            </a:r>
          </a:p>
          <a:p>
            <a:r>
              <a:rPr lang="en-US" dirty="0" smtClean="0"/>
              <a:t>Operation.</a:t>
            </a:r>
          </a:p>
          <a:p>
            <a:endParaRPr lang="en-US" dirty="0" smtClean="0"/>
          </a:p>
          <a:p>
            <a:r>
              <a:rPr lang="en-US" dirty="0" smtClean="0"/>
              <a:t>Manitoba exports $4.7 billion in agricultural produce to 178 countries.</a:t>
            </a:r>
          </a:p>
          <a:p>
            <a:endParaRPr lang="en-US" dirty="0" smtClean="0"/>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83883" y="381000"/>
            <a:ext cx="2402517" cy="523220"/>
          </a:xfrm>
          <a:prstGeom prst="rect">
            <a:avLst/>
          </a:prstGeom>
          <a:noFill/>
        </p:spPr>
        <p:txBody>
          <a:bodyPr wrap="none" rtlCol="0">
            <a:spAutoFit/>
          </a:bodyPr>
          <a:lstStyle/>
          <a:p>
            <a:r>
              <a:rPr lang="en-US" sz="2800" b="1" dirty="0" smtClean="0"/>
              <a:t>Indirect Effects</a:t>
            </a:r>
            <a:endParaRPr lang="en-US" sz="2800" b="1" dirty="0"/>
          </a:p>
        </p:txBody>
      </p:sp>
      <p:sp>
        <p:nvSpPr>
          <p:cNvPr id="3" name="TextBox 2"/>
          <p:cNvSpPr txBox="1"/>
          <p:nvPr/>
        </p:nvSpPr>
        <p:spPr>
          <a:xfrm>
            <a:off x="914400" y="4847272"/>
            <a:ext cx="7924800" cy="1477328"/>
          </a:xfrm>
          <a:prstGeom prst="rect">
            <a:avLst/>
          </a:prstGeom>
          <a:noFill/>
        </p:spPr>
        <p:txBody>
          <a:bodyPr wrap="square" rtlCol="0">
            <a:spAutoFit/>
          </a:bodyPr>
          <a:lstStyle/>
          <a:p>
            <a:pPr>
              <a:buFontTx/>
              <a:buChar char="-"/>
            </a:pPr>
            <a:r>
              <a:rPr lang="en-US" dirty="0" smtClean="0"/>
              <a:t>The use of water in oil extraction has a similar footprint but hasn’t received the same attention.</a:t>
            </a:r>
          </a:p>
          <a:p>
            <a:pPr>
              <a:buFontTx/>
              <a:buChar char="-"/>
            </a:pPr>
            <a:endParaRPr lang="en-US" dirty="0" smtClean="0"/>
          </a:p>
          <a:p>
            <a:pPr>
              <a:buFontTx/>
              <a:buChar char="-"/>
            </a:pPr>
            <a:r>
              <a:rPr lang="en-US" dirty="0" smtClean="0"/>
              <a:t> The phosphorous and nitrogen used in fertilizer are also being exported.  Phosphorous is a limited resource.</a:t>
            </a:r>
            <a:endParaRPr lang="en-US" dirty="0"/>
          </a:p>
        </p:txBody>
      </p:sp>
      <p:pic>
        <p:nvPicPr>
          <p:cNvPr id="7" name="Picture 2" descr="世界白地図"/>
          <p:cNvPicPr>
            <a:picLocks noChangeAspect="1" noChangeArrowheads="1"/>
          </p:cNvPicPr>
          <p:nvPr/>
        </p:nvPicPr>
        <p:blipFill>
          <a:blip r:embed="rId2"/>
          <a:srcRect/>
          <a:stretch>
            <a:fillRect/>
          </a:stretch>
        </p:blipFill>
        <p:spPr bwMode="auto">
          <a:xfrm>
            <a:off x="1143000" y="0"/>
            <a:ext cx="6019800" cy="4479925"/>
          </a:xfrm>
          <a:prstGeom prst="rect">
            <a:avLst/>
          </a:prstGeom>
          <a:solidFill>
            <a:schemeClr val="accent1"/>
          </a:solidFill>
        </p:spPr>
      </p:pic>
      <p:sp>
        <p:nvSpPr>
          <p:cNvPr id="8" name="Freeform 3"/>
          <p:cNvSpPr>
            <a:spLocks/>
          </p:cNvSpPr>
          <p:nvPr/>
        </p:nvSpPr>
        <p:spPr bwMode="auto">
          <a:xfrm>
            <a:off x="4992688" y="984250"/>
            <a:ext cx="1250950" cy="685800"/>
          </a:xfrm>
          <a:custGeom>
            <a:avLst/>
            <a:gdLst/>
            <a:ahLst/>
            <a:cxnLst>
              <a:cxn ang="0">
                <a:pos x="5" y="10"/>
              </a:cxn>
              <a:cxn ang="0">
                <a:pos x="15" y="218"/>
              </a:cxn>
              <a:cxn ang="0">
                <a:pos x="54" y="228"/>
              </a:cxn>
              <a:cxn ang="0">
                <a:pos x="74" y="258"/>
              </a:cxn>
              <a:cxn ang="0">
                <a:pos x="104" y="268"/>
              </a:cxn>
              <a:cxn ang="0">
                <a:pos x="184" y="347"/>
              </a:cxn>
              <a:cxn ang="0">
                <a:pos x="253" y="407"/>
              </a:cxn>
              <a:cxn ang="0">
                <a:pos x="591" y="407"/>
              </a:cxn>
              <a:cxn ang="0">
                <a:pos x="670" y="437"/>
              </a:cxn>
              <a:cxn ang="0">
                <a:pos x="760" y="496"/>
              </a:cxn>
              <a:cxn ang="0">
                <a:pos x="829" y="447"/>
              </a:cxn>
              <a:cxn ang="0">
                <a:pos x="889" y="407"/>
              </a:cxn>
              <a:cxn ang="0">
                <a:pos x="909" y="437"/>
              </a:cxn>
              <a:cxn ang="0">
                <a:pos x="899" y="407"/>
              </a:cxn>
              <a:cxn ang="0">
                <a:pos x="1008" y="377"/>
              </a:cxn>
              <a:cxn ang="0">
                <a:pos x="958" y="288"/>
              </a:cxn>
              <a:cxn ang="0">
                <a:pos x="889" y="238"/>
              </a:cxn>
              <a:cxn ang="0">
                <a:pos x="809" y="179"/>
              </a:cxn>
              <a:cxn ang="0">
                <a:pos x="770" y="298"/>
              </a:cxn>
              <a:cxn ang="0">
                <a:pos x="720" y="347"/>
              </a:cxn>
              <a:cxn ang="0">
                <a:pos x="630" y="308"/>
              </a:cxn>
              <a:cxn ang="0">
                <a:pos x="611" y="278"/>
              </a:cxn>
              <a:cxn ang="0">
                <a:pos x="581" y="268"/>
              </a:cxn>
              <a:cxn ang="0">
                <a:pos x="561" y="208"/>
              </a:cxn>
              <a:cxn ang="0">
                <a:pos x="571" y="169"/>
              </a:cxn>
              <a:cxn ang="0">
                <a:pos x="630" y="159"/>
              </a:cxn>
              <a:cxn ang="0">
                <a:pos x="660" y="139"/>
              </a:cxn>
              <a:cxn ang="0">
                <a:pos x="690" y="129"/>
              </a:cxn>
              <a:cxn ang="0">
                <a:pos x="591" y="79"/>
              </a:cxn>
              <a:cxn ang="0">
                <a:pos x="521" y="0"/>
              </a:cxn>
              <a:cxn ang="0">
                <a:pos x="511" y="30"/>
              </a:cxn>
              <a:cxn ang="0">
                <a:pos x="521" y="59"/>
              </a:cxn>
              <a:cxn ang="0">
                <a:pos x="491" y="79"/>
              </a:cxn>
              <a:cxn ang="0">
                <a:pos x="382" y="40"/>
              </a:cxn>
              <a:cxn ang="0">
                <a:pos x="5" y="10"/>
              </a:cxn>
            </a:cxnLst>
            <a:rect l="0" t="0" r="r" b="b"/>
            <a:pathLst>
              <a:path w="1008" h="503">
                <a:moveTo>
                  <a:pt x="5" y="10"/>
                </a:moveTo>
                <a:cubicBezTo>
                  <a:pt x="8" y="79"/>
                  <a:pt x="0" y="150"/>
                  <a:pt x="15" y="218"/>
                </a:cubicBezTo>
                <a:cubicBezTo>
                  <a:pt x="18" y="231"/>
                  <a:pt x="43" y="220"/>
                  <a:pt x="54" y="228"/>
                </a:cubicBezTo>
                <a:cubicBezTo>
                  <a:pt x="64" y="235"/>
                  <a:pt x="65" y="250"/>
                  <a:pt x="74" y="258"/>
                </a:cubicBezTo>
                <a:cubicBezTo>
                  <a:pt x="82" y="265"/>
                  <a:pt x="95" y="263"/>
                  <a:pt x="104" y="268"/>
                </a:cubicBezTo>
                <a:cubicBezTo>
                  <a:pt x="139" y="286"/>
                  <a:pt x="162" y="315"/>
                  <a:pt x="184" y="347"/>
                </a:cubicBezTo>
                <a:cubicBezTo>
                  <a:pt x="197" y="387"/>
                  <a:pt x="214" y="394"/>
                  <a:pt x="253" y="407"/>
                </a:cubicBezTo>
                <a:cubicBezTo>
                  <a:pt x="354" y="402"/>
                  <a:pt x="485" y="387"/>
                  <a:pt x="591" y="407"/>
                </a:cubicBezTo>
                <a:cubicBezTo>
                  <a:pt x="619" y="412"/>
                  <a:pt x="643" y="430"/>
                  <a:pt x="670" y="437"/>
                </a:cubicBezTo>
                <a:cubicBezTo>
                  <a:pt x="719" y="470"/>
                  <a:pt x="700" y="481"/>
                  <a:pt x="760" y="496"/>
                </a:cubicBezTo>
                <a:cubicBezTo>
                  <a:pt x="836" y="476"/>
                  <a:pt x="765" y="503"/>
                  <a:pt x="829" y="447"/>
                </a:cubicBezTo>
                <a:cubicBezTo>
                  <a:pt x="847" y="431"/>
                  <a:pt x="889" y="407"/>
                  <a:pt x="889" y="407"/>
                </a:cubicBezTo>
                <a:cubicBezTo>
                  <a:pt x="896" y="417"/>
                  <a:pt x="897" y="437"/>
                  <a:pt x="909" y="437"/>
                </a:cubicBezTo>
                <a:cubicBezTo>
                  <a:pt x="920" y="437"/>
                  <a:pt x="895" y="417"/>
                  <a:pt x="899" y="407"/>
                </a:cubicBezTo>
                <a:cubicBezTo>
                  <a:pt x="911" y="377"/>
                  <a:pt x="1007" y="377"/>
                  <a:pt x="1008" y="377"/>
                </a:cubicBezTo>
                <a:cubicBezTo>
                  <a:pt x="996" y="332"/>
                  <a:pt x="997" y="314"/>
                  <a:pt x="958" y="288"/>
                </a:cubicBezTo>
                <a:cubicBezTo>
                  <a:pt x="940" y="234"/>
                  <a:pt x="949" y="223"/>
                  <a:pt x="889" y="238"/>
                </a:cubicBezTo>
                <a:cubicBezTo>
                  <a:pt x="851" y="225"/>
                  <a:pt x="843" y="200"/>
                  <a:pt x="809" y="179"/>
                </a:cubicBezTo>
                <a:cubicBezTo>
                  <a:pt x="740" y="202"/>
                  <a:pt x="796" y="173"/>
                  <a:pt x="770" y="298"/>
                </a:cubicBezTo>
                <a:cubicBezTo>
                  <a:pt x="764" y="325"/>
                  <a:pt x="739" y="335"/>
                  <a:pt x="720" y="347"/>
                </a:cubicBezTo>
                <a:cubicBezTo>
                  <a:pt x="687" y="337"/>
                  <a:pt x="663" y="319"/>
                  <a:pt x="630" y="308"/>
                </a:cubicBezTo>
                <a:cubicBezTo>
                  <a:pt x="624" y="298"/>
                  <a:pt x="620" y="285"/>
                  <a:pt x="611" y="278"/>
                </a:cubicBezTo>
                <a:cubicBezTo>
                  <a:pt x="603" y="271"/>
                  <a:pt x="587" y="277"/>
                  <a:pt x="581" y="268"/>
                </a:cubicBezTo>
                <a:cubicBezTo>
                  <a:pt x="569" y="251"/>
                  <a:pt x="561" y="208"/>
                  <a:pt x="561" y="208"/>
                </a:cubicBezTo>
                <a:cubicBezTo>
                  <a:pt x="564" y="195"/>
                  <a:pt x="560" y="177"/>
                  <a:pt x="571" y="169"/>
                </a:cubicBezTo>
                <a:cubicBezTo>
                  <a:pt x="587" y="157"/>
                  <a:pt x="611" y="165"/>
                  <a:pt x="630" y="159"/>
                </a:cubicBezTo>
                <a:cubicBezTo>
                  <a:pt x="641" y="155"/>
                  <a:pt x="649" y="144"/>
                  <a:pt x="660" y="139"/>
                </a:cubicBezTo>
                <a:cubicBezTo>
                  <a:pt x="669" y="134"/>
                  <a:pt x="680" y="132"/>
                  <a:pt x="690" y="129"/>
                </a:cubicBezTo>
                <a:cubicBezTo>
                  <a:pt x="673" y="78"/>
                  <a:pt x="642" y="89"/>
                  <a:pt x="591" y="79"/>
                </a:cubicBezTo>
                <a:cubicBezTo>
                  <a:pt x="615" y="8"/>
                  <a:pt x="578" y="14"/>
                  <a:pt x="521" y="0"/>
                </a:cubicBezTo>
                <a:cubicBezTo>
                  <a:pt x="518" y="10"/>
                  <a:pt x="511" y="19"/>
                  <a:pt x="511" y="30"/>
                </a:cubicBezTo>
                <a:cubicBezTo>
                  <a:pt x="511" y="40"/>
                  <a:pt x="525" y="50"/>
                  <a:pt x="521" y="59"/>
                </a:cubicBezTo>
                <a:cubicBezTo>
                  <a:pt x="516" y="70"/>
                  <a:pt x="501" y="72"/>
                  <a:pt x="491" y="79"/>
                </a:cubicBezTo>
                <a:cubicBezTo>
                  <a:pt x="454" y="66"/>
                  <a:pt x="419" y="52"/>
                  <a:pt x="382" y="40"/>
                </a:cubicBezTo>
                <a:cubicBezTo>
                  <a:pt x="258" y="61"/>
                  <a:pt x="128" y="27"/>
                  <a:pt x="5" y="10"/>
                </a:cubicBezTo>
                <a:close/>
              </a:path>
            </a:pathLst>
          </a:custGeom>
          <a:solidFill>
            <a:srgbClr val="FF9900"/>
          </a:solidFill>
          <a:ln w="9525">
            <a:noFill/>
            <a:round/>
            <a:headEnd/>
            <a:tailEnd/>
          </a:ln>
          <a:effectLst/>
        </p:spPr>
        <p:txBody>
          <a:bodyPr/>
          <a:lstStyle/>
          <a:p>
            <a:endParaRPr lang="en-US"/>
          </a:p>
        </p:txBody>
      </p:sp>
      <p:sp>
        <p:nvSpPr>
          <p:cNvPr id="9" name="Freeform 4"/>
          <p:cNvSpPr>
            <a:spLocks/>
          </p:cNvSpPr>
          <p:nvPr/>
        </p:nvSpPr>
        <p:spPr bwMode="auto">
          <a:xfrm>
            <a:off x="4554538" y="1008063"/>
            <a:ext cx="547687" cy="373062"/>
          </a:xfrm>
          <a:custGeom>
            <a:avLst/>
            <a:gdLst/>
            <a:ahLst/>
            <a:cxnLst>
              <a:cxn ang="0">
                <a:pos x="330" y="34"/>
              </a:cxn>
              <a:cxn ang="0">
                <a:pos x="340" y="163"/>
              </a:cxn>
              <a:cxn ang="0">
                <a:pos x="330" y="232"/>
              </a:cxn>
              <a:cxn ang="0">
                <a:pos x="260" y="222"/>
              </a:cxn>
              <a:cxn ang="0">
                <a:pos x="131" y="232"/>
              </a:cxn>
              <a:cxn ang="0">
                <a:pos x="121" y="262"/>
              </a:cxn>
              <a:cxn ang="0">
                <a:pos x="72" y="222"/>
              </a:cxn>
              <a:cxn ang="0">
                <a:pos x="42" y="202"/>
              </a:cxn>
              <a:cxn ang="0">
                <a:pos x="22" y="173"/>
              </a:cxn>
              <a:cxn ang="0">
                <a:pos x="22" y="133"/>
              </a:cxn>
              <a:cxn ang="0">
                <a:pos x="2" y="93"/>
              </a:cxn>
              <a:cxn ang="0">
                <a:pos x="22" y="44"/>
              </a:cxn>
              <a:cxn ang="0">
                <a:pos x="111" y="4"/>
              </a:cxn>
              <a:cxn ang="0">
                <a:pos x="290" y="14"/>
              </a:cxn>
              <a:cxn ang="0">
                <a:pos x="330" y="34"/>
              </a:cxn>
            </a:cxnLst>
            <a:rect l="0" t="0" r="r" b="b"/>
            <a:pathLst>
              <a:path w="442" h="275">
                <a:moveTo>
                  <a:pt x="330" y="34"/>
                </a:moveTo>
                <a:cubicBezTo>
                  <a:pt x="333" y="77"/>
                  <a:pt x="340" y="120"/>
                  <a:pt x="340" y="163"/>
                </a:cubicBezTo>
                <a:cubicBezTo>
                  <a:pt x="340" y="186"/>
                  <a:pt x="349" y="218"/>
                  <a:pt x="330" y="232"/>
                </a:cubicBezTo>
                <a:cubicBezTo>
                  <a:pt x="311" y="246"/>
                  <a:pt x="283" y="225"/>
                  <a:pt x="260" y="222"/>
                </a:cubicBezTo>
                <a:cubicBezTo>
                  <a:pt x="214" y="190"/>
                  <a:pt x="176" y="202"/>
                  <a:pt x="131" y="232"/>
                </a:cubicBezTo>
                <a:cubicBezTo>
                  <a:pt x="128" y="242"/>
                  <a:pt x="130" y="257"/>
                  <a:pt x="121" y="262"/>
                </a:cubicBezTo>
                <a:cubicBezTo>
                  <a:pt x="94" y="275"/>
                  <a:pt x="80" y="230"/>
                  <a:pt x="72" y="222"/>
                </a:cubicBezTo>
                <a:cubicBezTo>
                  <a:pt x="64" y="213"/>
                  <a:pt x="52" y="209"/>
                  <a:pt x="42" y="202"/>
                </a:cubicBezTo>
                <a:cubicBezTo>
                  <a:pt x="35" y="192"/>
                  <a:pt x="20" y="185"/>
                  <a:pt x="22" y="173"/>
                </a:cubicBezTo>
                <a:cubicBezTo>
                  <a:pt x="32" y="126"/>
                  <a:pt x="92" y="180"/>
                  <a:pt x="22" y="133"/>
                </a:cubicBezTo>
                <a:cubicBezTo>
                  <a:pt x="15" y="120"/>
                  <a:pt x="0" y="108"/>
                  <a:pt x="2" y="93"/>
                </a:cubicBezTo>
                <a:cubicBezTo>
                  <a:pt x="17" y="0"/>
                  <a:pt x="56" y="141"/>
                  <a:pt x="22" y="44"/>
                </a:cubicBezTo>
                <a:cubicBezTo>
                  <a:pt x="54" y="33"/>
                  <a:pt x="79" y="15"/>
                  <a:pt x="111" y="4"/>
                </a:cubicBezTo>
                <a:cubicBezTo>
                  <a:pt x="171" y="7"/>
                  <a:pt x="231" y="6"/>
                  <a:pt x="290" y="14"/>
                </a:cubicBezTo>
                <a:cubicBezTo>
                  <a:pt x="442" y="36"/>
                  <a:pt x="275" y="34"/>
                  <a:pt x="330" y="34"/>
                </a:cubicBezTo>
                <a:close/>
              </a:path>
            </a:pathLst>
          </a:custGeom>
          <a:solidFill>
            <a:srgbClr val="00FFFF"/>
          </a:solidFill>
          <a:ln w="9525">
            <a:noFill/>
            <a:round/>
            <a:headEnd/>
            <a:tailEnd/>
          </a:ln>
          <a:effectLst/>
        </p:spPr>
        <p:txBody>
          <a:bodyPr/>
          <a:lstStyle/>
          <a:p>
            <a:endParaRPr lang="en-US"/>
          </a:p>
        </p:txBody>
      </p:sp>
      <p:sp>
        <p:nvSpPr>
          <p:cNvPr id="10" name="Freeform 5"/>
          <p:cNvSpPr>
            <a:spLocks/>
          </p:cNvSpPr>
          <p:nvPr/>
        </p:nvSpPr>
        <p:spPr bwMode="auto">
          <a:xfrm>
            <a:off x="5197475" y="1566863"/>
            <a:ext cx="863600" cy="484187"/>
          </a:xfrm>
          <a:custGeom>
            <a:avLst/>
            <a:gdLst/>
            <a:ahLst/>
            <a:cxnLst>
              <a:cxn ang="0">
                <a:pos x="1" y="0"/>
              </a:cxn>
              <a:cxn ang="0">
                <a:pos x="437" y="20"/>
              </a:cxn>
              <a:cxn ang="0">
                <a:pos x="527" y="79"/>
              </a:cxn>
              <a:cxn ang="0">
                <a:pos x="586" y="99"/>
              </a:cxn>
              <a:cxn ang="0">
                <a:pos x="636" y="89"/>
              </a:cxn>
              <a:cxn ang="0">
                <a:pos x="676" y="70"/>
              </a:cxn>
              <a:cxn ang="0">
                <a:pos x="696" y="99"/>
              </a:cxn>
              <a:cxn ang="0">
                <a:pos x="636" y="129"/>
              </a:cxn>
              <a:cxn ang="0">
                <a:pos x="567" y="179"/>
              </a:cxn>
              <a:cxn ang="0">
                <a:pos x="557" y="278"/>
              </a:cxn>
              <a:cxn ang="0">
                <a:pos x="547" y="318"/>
              </a:cxn>
              <a:cxn ang="0">
                <a:pos x="497" y="298"/>
              </a:cxn>
              <a:cxn ang="0">
                <a:pos x="467" y="278"/>
              </a:cxn>
              <a:cxn ang="0">
                <a:pos x="358" y="288"/>
              </a:cxn>
              <a:cxn ang="0">
                <a:pos x="338" y="318"/>
              </a:cxn>
              <a:cxn ang="0">
                <a:pos x="308" y="328"/>
              </a:cxn>
              <a:cxn ang="0">
                <a:pos x="60" y="228"/>
              </a:cxn>
              <a:cxn ang="0">
                <a:pos x="1" y="0"/>
              </a:cxn>
            </a:cxnLst>
            <a:rect l="0" t="0" r="r" b="b"/>
            <a:pathLst>
              <a:path w="696" h="355">
                <a:moveTo>
                  <a:pt x="1" y="0"/>
                </a:moveTo>
                <a:cubicBezTo>
                  <a:pt x="146" y="7"/>
                  <a:pt x="293" y="3"/>
                  <a:pt x="437" y="20"/>
                </a:cubicBezTo>
                <a:cubicBezTo>
                  <a:pt x="473" y="24"/>
                  <a:pt x="497" y="60"/>
                  <a:pt x="527" y="79"/>
                </a:cubicBezTo>
                <a:cubicBezTo>
                  <a:pt x="545" y="90"/>
                  <a:pt x="586" y="99"/>
                  <a:pt x="586" y="99"/>
                </a:cubicBezTo>
                <a:cubicBezTo>
                  <a:pt x="603" y="96"/>
                  <a:pt x="620" y="94"/>
                  <a:pt x="636" y="89"/>
                </a:cubicBezTo>
                <a:cubicBezTo>
                  <a:pt x="650" y="84"/>
                  <a:pt x="661" y="68"/>
                  <a:pt x="676" y="70"/>
                </a:cubicBezTo>
                <a:cubicBezTo>
                  <a:pt x="688" y="72"/>
                  <a:pt x="689" y="89"/>
                  <a:pt x="696" y="99"/>
                </a:cubicBezTo>
                <a:cubicBezTo>
                  <a:pt x="658" y="112"/>
                  <a:pt x="671" y="105"/>
                  <a:pt x="636" y="129"/>
                </a:cubicBezTo>
                <a:cubicBezTo>
                  <a:pt x="613" y="145"/>
                  <a:pt x="567" y="179"/>
                  <a:pt x="567" y="179"/>
                </a:cubicBezTo>
                <a:cubicBezTo>
                  <a:pt x="542" y="229"/>
                  <a:pt x="526" y="231"/>
                  <a:pt x="557" y="278"/>
                </a:cubicBezTo>
                <a:cubicBezTo>
                  <a:pt x="554" y="291"/>
                  <a:pt x="556" y="307"/>
                  <a:pt x="547" y="318"/>
                </a:cubicBezTo>
                <a:cubicBezTo>
                  <a:pt x="517" y="355"/>
                  <a:pt x="509" y="310"/>
                  <a:pt x="497" y="298"/>
                </a:cubicBezTo>
                <a:cubicBezTo>
                  <a:pt x="489" y="290"/>
                  <a:pt x="477" y="285"/>
                  <a:pt x="467" y="278"/>
                </a:cubicBezTo>
                <a:cubicBezTo>
                  <a:pt x="431" y="281"/>
                  <a:pt x="393" y="277"/>
                  <a:pt x="358" y="288"/>
                </a:cubicBezTo>
                <a:cubicBezTo>
                  <a:pt x="347" y="292"/>
                  <a:pt x="347" y="310"/>
                  <a:pt x="338" y="318"/>
                </a:cubicBezTo>
                <a:cubicBezTo>
                  <a:pt x="330" y="325"/>
                  <a:pt x="318" y="325"/>
                  <a:pt x="308" y="328"/>
                </a:cubicBezTo>
                <a:cubicBezTo>
                  <a:pt x="276" y="231"/>
                  <a:pt x="141" y="235"/>
                  <a:pt x="60" y="228"/>
                </a:cubicBezTo>
                <a:cubicBezTo>
                  <a:pt x="0" y="139"/>
                  <a:pt x="1" y="115"/>
                  <a:pt x="1" y="0"/>
                </a:cubicBezTo>
                <a:close/>
              </a:path>
            </a:pathLst>
          </a:custGeom>
          <a:solidFill>
            <a:srgbClr val="00FFFF"/>
          </a:solidFill>
          <a:ln w="9525">
            <a:noFill/>
            <a:round/>
            <a:headEnd/>
            <a:tailEnd/>
          </a:ln>
          <a:effectLst/>
        </p:spPr>
        <p:txBody>
          <a:bodyPr/>
          <a:lstStyle/>
          <a:p>
            <a:endParaRPr lang="en-US"/>
          </a:p>
        </p:txBody>
      </p:sp>
      <p:sp>
        <p:nvSpPr>
          <p:cNvPr id="11" name="Freeform 6"/>
          <p:cNvSpPr>
            <a:spLocks/>
          </p:cNvSpPr>
          <p:nvPr/>
        </p:nvSpPr>
        <p:spPr bwMode="auto">
          <a:xfrm>
            <a:off x="3800475" y="1050925"/>
            <a:ext cx="1608138" cy="642938"/>
          </a:xfrm>
          <a:custGeom>
            <a:avLst/>
            <a:gdLst/>
            <a:ahLst/>
            <a:cxnLst>
              <a:cxn ang="0">
                <a:pos x="1200" y="232"/>
              </a:cxn>
              <a:cxn ang="0">
                <a:pos x="672" y="40"/>
              </a:cxn>
              <a:cxn ang="0">
                <a:pos x="0" y="472"/>
              </a:cxn>
            </a:cxnLst>
            <a:rect l="0" t="0" r="r" b="b"/>
            <a:pathLst>
              <a:path w="1200" h="472">
                <a:moveTo>
                  <a:pt x="1200" y="232"/>
                </a:moveTo>
                <a:cubicBezTo>
                  <a:pt x="1036" y="116"/>
                  <a:pt x="872" y="0"/>
                  <a:pt x="672" y="40"/>
                </a:cubicBezTo>
                <a:cubicBezTo>
                  <a:pt x="472" y="80"/>
                  <a:pt x="236" y="276"/>
                  <a:pt x="0" y="472"/>
                </a:cubicBezTo>
              </a:path>
            </a:pathLst>
          </a:custGeom>
          <a:noFill/>
          <a:ln w="82550" cap="flat" cmpd="sng">
            <a:solidFill>
              <a:srgbClr val="0000FF"/>
            </a:solidFill>
            <a:prstDash val="solid"/>
            <a:round/>
            <a:headEnd type="none" w="med" len="med"/>
            <a:tailEnd type="triangle" w="lg" len="med"/>
          </a:ln>
          <a:effectLst/>
        </p:spPr>
        <p:txBody>
          <a:bodyPr/>
          <a:lstStyle/>
          <a:p>
            <a:endParaRPr lang="en-US"/>
          </a:p>
        </p:txBody>
      </p:sp>
      <p:sp>
        <p:nvSpPr>
          <p:cNvPr id="12" name="Text Box 7"/>
          <p:cNvSpPr txBox="1">
            <a:spLocks noChangeArrowheads="1"/>
          </p:cNvSpPr>
          <p:nvPr/>
        </p:nvSpPr>
        <p:spPr bwMode="auto">
          <a:xfrm>
            <a:off x="4495800" y="533400"/>
            <a:ext cx="819150" cy="579438"/>
          </a:xfrm>
          <a:prstGeom prst="rect">
            <a:avLst/>
          </a:prstGeom>
          <a:noFill/>
          <a:ln w="19050">
            <a:noFill/>
            <a:miter lim="800000"/>
            <a:headEnd/>
            <a:tailEnd type="none" w="lg" len="med"/>
          </a:ln>
          <a:effectLst/>
        </p:spPr>
        <p:txBody>
          <a:bodyPr>
            <a:spAutoFit/>
          </a:bodyPr>
          <a:lstStyle/>
          <a:p>
            <a:pPr algn="ctr">
              <a:spcBef>
                <a:spcPct val="50000"/>
              </a:spcBef>
            </a:pPr>
            <a:r>
              <a:rPr kumimoji="1" lang="ja-JP" altLang="en-US" sz="3200" b="1">
                <a:solidFill>
                  <a:srgbClr val="0000FF"/>
                </a:solidFill>
                <a:latin typeface="Times New Roman" pitchFamily="18" charset="0"/>
                <a:ea typeface="ＭＳ Ｐゴシック" pitchFamily="34" charset="-128"/>
              </a:rPr>
              <a:t>5.1</a:t>
            </a:r>
          </a:p>
        </p:txBody>
      </p:sp>
      <p:sp>
        <p:nvSpPr>
          <p:cNvPr id="13" name="Text Box 8"/>
          <p:cNvSpPr txBox="1">
            <a:spLocks noChangeArrowheads="1"/>
          </p:cNvSpPr>
          <p:nvPr/>
        </p:nvSpPr>
        <p:spPr bwMode="auto">
          <a:xfrm>
            <a:off x="4343400" y="1905000"/>
            <a:ext cx="1190625" cy="579438"/>
          </a:xfrm>
          <a:prstGeom prst="rect">
            <a:avLst/>
          </a:prstGeom>
          <a:noFill/>
          <a:ln w="19050">
            <a:noFill/>
            <a:miter lim="800000"/>
            <a:headEnd/>
            <a:tailEnd type="none" w="lg" len="med"/>
          </a:ln>
          <a:effectLst/>
        </p:spPr>
        <p:txBody>
          <a:bodyPr>
            <a:spAutoFit/>
          </a:bodyPr>
          <a:lstStyle/>
          <a:p>
            <a:pPr algn="ctr">
              <a:spcBef>
                <a:spcPct val="50000"/>
              </a:spcBef>
            </a:pPr>
            <a:r>
              <a:rPr kumimoji="1" lang="ja-JP" altLang="en-US" sz="3200" b="1">
                <a:solidFill>
                  <a:srgbClr val="0000FF"/>
                </a:solidFill>
                <a:latin typeface="Times New Roman" pitchFamily="18" charset="0"/>
                <a:ea typeface="ＭＳ Ｐゴシック" pitchFamily="34" charset="-128"/>
              </a:rPr>
              <a:t>42.7</a:t>
            </a:r>
          </a:p>
        </p:txBody>
      </p:sp>
      <p:sp>
        <p:nvSpPr>
          <p:cNvPr id="14" name="Line 9"/>
          <p:cNvSpPr>
            <a:spLocks noChangeShapeType="1"/>
          </p:cNvSpPr>
          <p:nvPr/>
        </p:nvSpPr>
        <p:spPr bwMode="auto">
          <a:xfrm flipH="1">
            <a:off x="3859213" y="1835150"/>
            <a:ext cx="1668462" cy="1588"/>
          </a:xfrm>
          <a:prstGeom prst="line">
            <a:avLst/>
          </a:prstGeom>
          <a:noFill/>
          <a:ln w="304800">
            <a:solidFill>
              <a:srgbClr val="0000FF"/>
            </a:solidFill>
            <a:round/>
            <a:headEnd/>
            <a:tailEnd type="triangle" w="med" len="sm"/>
          </a:ln>
          <a:effectLst/>
        </p:spPr>
        <p:txBody>
          <a:bodyPr/>
          <a:lstStyle/>
          <a:p>
            <a:endParaRPr lang="en-US"/>
          </a:p>
        </p:txBody>
      </p:sp>
      <p:sp>
        <p:nvSpPr>
          <p:cNvPr id="15" name="Freeform 10"/>
          <p:cNvSpPr>
            <a:spLocks/>
          </p:cNvSpPr>
          <p:nvPr/>
        </p:nvSpPr>
        <p:spPr bwMode="auto">
          <a:xfrm>
            <a:off x="3386138" y="2362200"/>
            <a:ext cx="652462" cy="531813"/>
          </a:xfrm>
          <a:custGeom>
            <a:avLst/>
            <a:gdLst/>
            <a:ahLst/>
            <a:cxnLst>
              <a:cxn ang="0">
                <a:pos x="40" y="163"/>
              </a:cxn>
              <a:cxn ang="0">
                <a:pos x="149" y="123"/>
              </a:cxn>
              <a:cxn ang="0">
                <a:pos x="248" y="53"/>
              </a:cxn>
              <a:cxn ang="0">
                <a:pos x="298" y="34"/>
              </a:cxn>
              <a:cxn ang="0">
                <a:pos x="308" y="73"/>
              </a:cxn>
              <a:cxn ang="0">
                <a:pos x="368" y="113"/>
              </a:cxn>
              <a:cxn ang="0">
                <a:pos x="397" y="93"/>
              </a:cxn>
              <a:cxn ang="0">
                <a:pos x="368" y="73"/>
              </a:cxn>
              <a:cxn ang="0">
                <a:pos x="407" y="34"/>
              </a:cxn>
              <a:cxn ang="0">
                <a:pos x="447" y="93"/>
              </a:cxn>
              <a:cxn ang="0">
                <a:pos x="457" y="123"/>
              </a:cxn>
              <a:cxn ang="0">
                <a:pos x="497" y="182"/>
              </a:cxn>
              <a:cxn ang="0">
                <a:pos x="507" y="212"/>
              </a:cxn>
              <a:cxn ang="0">
                <a:pos x="526" y="272"/>
              </a:cxn>
              <a:cxn ang="0">
                <a:pos x="516" y="341"/>
              </a:cxn>
              <a:cxn ang="0">
                <a:pos x="507" y="371"/>
              </a:cxn>
              <a:cxn ang="0">
                <a:pos x="447" y="391"/>
              </a:cxn>
              <a:cxn ang="0">
                <a:pos x="348" y="381"/>
              </a:cxn>
              <a:cxn ang="0">
                <a:pos x="298" y="322"/>
              </a:cxn>
              <a:cxn ang="0">
                <a:pos x="199" y="282"/>
              </a:cxn>
              <a:cxn ang="0">
                <a:pos x="60" y="322"/>
              </a:cxn>
              <a:cxn ang="0">
                <a:pos x="40" y="232"/>
              </a:cxn>
              <a:cxn ang="0">
                <a:pos x="40" y="163"/>
              </a:cxn>
            </a:cxnLst>
            <a:rect l="0" t="0" r="r" b="b"/>
            <a:pathLst>
              <a:path w="526" h="391">
                <a:moveTo>
                  <a:pt x="40" y="163"/>
                </a:moveTo>
                <a:cubicBezTo>
                  <a:pt x="79" y="150"/>
                  <a:pt x="114" y="146"/>
                  <a:pt x="149" y="123"/>
                </a:cubicBezTo>
                <a:cubicBezTo>
                  <a:pt x="177" y="38"/>
                  <a:pt x="148" y="66"/>
                  <a:pt x="248" y="53"/>
                </a:cubicBezTo>
                <a:cubicBezTo>
                  <a:pt x="259" y="37"/>
                  <a:pt x="271" y="0"/>
                  <a:pt x="298" y="34"/>
                </a:cubicBezTo>
                <a:cubicBezTo>
                  <a:pt x="306" y="44"/>
                  <a:pt x="299" y="63"/>
                  <a:pt x="308" y="73"/>
                </a:cubicBezTo>
                <a:cubicBezTo>
                  <a:pt x="324" y="91"/>
                  <a:pt x="368" y="113"/>
                  <a:pt x="368" y="113"/>
                </a:cubicBezTo>
                <a:cubicBezTo>
                  <a:pt x="378" y="106"/>
                  <a:pt x="397" y="105"/>
                  <a:pt x="397" y="93"/>
                </a:cubicBezTo>
                <a:cubicBezTo>
                  <a:pt x="397" y="81"/>
                  <a:pt x="372" y="84"/>
                  <a:pt x="368" y="73"/>
                </a:cubicBezTo>
                <a:cubicBezTo>
                  <a:pt x="355" y="40"/>
                  <a:pt x="392" y="38"/>
                  <a:pt x="407" y="34"/>
                </a:cubicBezTo>
                <a:cubicBezTo>
                  <a:pt x="420" y="54"/>
                  <a:pt x="439" y="70"/>
                  <a:pt x="447" y="93"/>
                </a:cubicBezTo>
                <a:cubicBezTo>
                  <a:pt x="450" y="103"/>
                  <a:pt x="452" y="114"/>
                  <a:pt x="457" y="123"/>
                </a:cubicBezTo>
                <a:cubicBezTo>
                  <a:pt x="469" y="144"/>
                  <a:pt x="497" y="182"/>
                  <a:pt x="497" y="182"/>
                </a:cubicBezTo>
                <a:cubicBezTo>
                  <a:pt x="500" y="192"/>
                  <a:pt x="504" y="202"/>
                  <a:pt x="507" y="212"/>
                </a:cubicBezTo>
                <a:cubicBezTo>
                  <a:pt x="513" y="232"/>
                  <a:pt x="526" y="272"/>
                  <a:pt x="526" y="272"/>
                </a:cubicBezTo>
                <a:cubicBezTo>
                  <a:pt x="523" y="295"/>
                  <a:pt x="520" y="318"/>
                  <a:pt x="516" y="341"/>
                </a:cubicBezTo>
                <a:cubicBezTo>
                  <a:pt x="514" y="351"/>
                  <a:pt x="515" y="365"/>
                  <a:pt x="507" y="371"/>
                </a:cubicBezTo>
                <a:cubicBezTo>
                  <a:pt x="490" y="383"/>
                  <a:pt x="447" y="391"/>
                  <a:pt x="447" y="391"/>
                </a:cubicBezTo>
                <a:cubicBezTo>
                  <a:pt x="414" y="388"/>
                  <a:pt x="380" y="391"/>
                  <a:pt x="348" y="381"/>
                </a:cubicBezTo>
                <a:cubicBezTo>
                  <a:pt x="325" y="374"/>
                  <a:pt x="313" y="337"/>
                  <a:pt x="298" y="322"/>
                </a:cubicBezTo>
                <a:cubicBezTo>
                  <a:pt x="271" y="296"/>
                  <a:pt x="233" y="294"/>
                  <a:pt x="199" y="282"/>
                </a:cubicBezTo>
                <a:cubicBezTo>
                  <a:pt x="101" y="294"/>
                  <a:pt x="133" y="297"/>
                  <a:pt x="60" y="322"/>
                </a:cubicBezTo>
                <a:cubicBezTo>
                  <a:pt x="31" y="234"/>
                  <a:pt x="76" y="376"/>
                  <a:pt x="40" y="232"/>
                </a:cubicBezTo>
                <a:cubicBezTo>
                  <a:pt x="23" y="163"/>
                  <a:pt x="0" y="183"/>
                  <a:pt x="40" y="163"/>
                </a:cubicBezTo>
                <a:close/>
              </a:path>
            </a:pathLst>
          </a:custGeom>
          <a:solidFill>
            <a:srgbClr val="FF99CC"/>
          </a:solidFill>
          <a:ln w="19050" cap="flat" cmpd="sng">
            <a:noFill/>
            <a:prstDash val="solid"/>
            <a:round/>
            <a:headEnd type="none" w="med" len="med"/>
            <a:tailEnd type="none" w="lg" len="med"/>
          </a:ln>
          <a:effectLst/>
        </p:spPr>
        <p:txBody>
          <a:bodyPr/>
          <a:lstStyle/>
          <a:p>
            <a:endParaRPr lang="en-US"/>
          </a:p>
        </p:txBody>
      </p:sp>
      <p:sp>
        <p:nvSpPr>
          <p:cNvPr id="16" name="Line 11"/>
          <p:cNvSpPr>
            <a:spLocks noChangeShapeType="1"/>
          </p:cNvSpPr>
          <p:nvPr/>
        </p:nvSpPr>
        <p:spPr bwMode="auto">
          <a:xfrm flipV="1">
            <a:off x="3681413" y="1901825"/>
            <a:ext cx="1587" cy="1046163"/>
          </a:xfrm>
          <a:prstGeom prst="line">
            <a:avLst/>
          </a:prstGeom>
          <a:noFill/>
          <a:ln w="228600">
            <a:solidFill>
              <a:srgbClr val="0000FF"/>
            </a:solidFill>
            <a:round/>
            <a:headEnd/>
            <a:tailEnd type="triangle" w="med" len="sm"/>
          </a:ln>
          <a:effectLst/>
        </p:spPr>
        <p:txBody>
          <a:bodyPr/>
          <a:lstStyle/>
          <a:p>
            <a:endParaRPr lang="en-US"/>
          </a:p>
        </p:txBody>
      </p:sp>
      <p:sp>
        <p:nvSpPr>
          <p:cNvPr id="17" name="Text Box 12"/>
          <p:cNvSpPr txBox="1">
            <a:spLocks noChangeArrowheads="1"/>
          </p:cNvSpPr>
          <p:nvPr/>
        </p:nvSpPr>
        <p:spPr bwMode="auto">
          <a:xfrm>
            <a:off x="2906713" y="3013075"/>
            <a:ext cx="1371600" cy="579438"/>
          </a:xfrm>
          <a:prstGeom prst="rect">
            <a:avLst/>
          </a:prstGeom>
          <a:noFill/>
          <a:ln w="19050">
            <a:noFill/>
            <a:miter lim="800000"/>
            <a:headEnd/>
            <a:tailEnd type="none" w="lg" len="med"/>
          </a:ln>
          <a:effectLst/>
        </p:spPr>
        <p:txBody>
          <a:bodyPr>
            <a:spAutoFit/>
          </a:bodyPr>
          <a:lstStyle/>
          <a:p>
            <a:pPr algn="ctr">
              <a:spcBef>
                <a:spcPct val="50000"/>
              </a:spcBef>
            </a:pPr>
            <a:r>
              <a:rPr kumimoji="1" lang="ja-JP" altLang="en-US" sz="3200" b="1">
                <a:solidFill>
                  <a:srgbClr val="0000FF"/>
                </a:solidFill>
                <a:latin typeface="Times New Roman" pitchFamily="18" charset="0"/>
                <a:ea typeface="ＭＳ Ｐゴシック" pitchFamily="34" charset="-128"/>
              </a:rPr>
              <a:t>10.5</a:t>
            </a:r>
          </a:p>
        </p:txBody>
      </p:sp>
      <p:sp>
        <p:nvSpPr>
          <p:cNvPr id="18" name="Text Box 13"/>
          <p:cNvSpPr txBox="1">
            <a:spLocks noChangeArrowheads="1"/>
          </p:cNvSpPr>
          <p:nvPr/>
        </p:nvSpPr>
        <p:spPr bwMode="auto">
          <a:xfrm>
            <a:off x="2012950" y="527050"/>
            <a:ext cx="1014413" cy="579438"/>
          </a:xfrm>
          <a:prstGeom prst="rect">
            <a:avLst/>
          </a:prstGeom>
          <a:noFill/>
          <a:ln w="19050">
            <a:noFill/>
            <a:miter lim="800000"/>
            <a:headEnd/>
            <a:tailEnd type="none" w="lg" len="med"/>
          </a:ln>
          <a:effectLst/>
        </p:spPr>
        <p:txBody>
          <a:bodyPr>
            <a:spAutoFit/>
          </a:bodyPr>
          <a:lstStyle/>
          <a:p>
            <a:pPr algn="ctr">
              <a:spcBef>
                <a:spcPct val="50000"/>
              </a:spcBef>
            </a:pPr>
            <a:r>
              <a:rPr kumimoji="1" lang="ja-JP" altLang="en-US" sz="3200" b="1">
                <a:solidFill>
                  <a:srgbClr val="0000FF"/>
                </a:solidFill>
                <a:latin typeface="Times New Roman" pitchFamily="18" charset="0"/>
                <a:ea typeface="ＭＳ Ｐゴシック" pitchFamily="34" charset="-128"/>
              </a:rPr>
              <a:t>1.5</a:t>
            </a:r>
          </a:p>
        </p:txBody>
      </p:sp>
      <p:sp>
        <p:nvSpPr>
          <p:cNvPr id="19" name="Freeform 14"/>
          <p:cNvSpPr>
            <a:spLocks/>
          </p:cNvSpPr>
          <p:nvPr/>
        </p:nvSpPr>
        <p:spPr bwMode="auto">
          <a:xfrm>
            <a:off x="2886075" y="1219200"/>
            <a:ext cx="923925" cy="646113"/>
          </a:xfrm>
          <a:custGeom>
            <a:avLst/>
            <a:gdLst/>
            <a:ahLst/>
            <a:cxnLst>
              <a:cxn ang="0">
                <a:pos x="735" y="89"/>
              </a:cxn>
              <a:cxn ang="0">
                <a:pos x="685" y="49"/>
              </a:cxn>
              <a:cxn ang="0">
                <a:pos x="626" y="0"/>
              </a:cxn>
              <a:cxn ang="0">
                <a:pos x="566" y="10"/>
              </a:cxn>
              <a:cxn ang="0">
                <a:pos x="556" y="39"/>
              </a:cxn>
              <a:cxn ang="0">
                <a:pos x="536" y="109"/>
              </a:cxn>
              <a:cxn ang="0">
                <a:pos x="497" y="119"/>
              </a:cxn>
              <a:cxn ang="0">
                <a:pos x="378" y="188"/>
              </a:cxn>
              <a:cxn ang="0">
                <a:pos x="278" y="159"/>
              </a:cxn>
              <a:cxn ang="0">
                <a:pos x="258" y="129"/>
              </a:cxn>
              <a:cxn ang="0">
                <a:pos x="199" y="89"/>
              </a:cxn>
              <a:cxn ang="0">
                <a:pos x="99" y="99"/>
              </a:cxn>
              <a:cxn ang="0">
                <a:pos x="80" y="178"/>
              </a:cxn>
              <a:cxn ang="0">
                <a:pos x="50" y="188"/>
              </a:cxn>
              <a:cxn ang="0">
                <a:pos x="20" y="218"/>
              </a:cxn>
              <a:cxn ang="0">
                <a:pos x="0" y="278"/>
              </a:cxn>
              <a:cxn ang="0">
                <a:pos x="80" y="347"/>
              </a:cxn>
              <a:cxn ang="0">
                <a:pos x="298" y="387"/>
              </a:cxn>
              <a:cxn ang="0">
                <a:pos x="328" y="466"/>
              </a:cxn>
              <a:cxn ang="0">
                <a:pos x="397" y="447"/>
              </a:cxn>
              <a:cxn ang="0">
                <a:pos x="507" y="447"/>
              </a:cxn>
              <a:cxn ang="0">
                <a:pos x="576" y="437"/>
              </a:cxn>
              <a:cxn ang="0">
                <a:pos x="536" y="228"/>
              </a:cxn>
              <a:cxn ang="0">
                <a:pos x="576" y="218"/>
              </a:cxn>
              <a:cxn ang="0">
                <a:pos x="606" y="208"/>
              </a:cxn>
              <a:cxn ang="0">
                <a:pos x="685" y="188"/>
              </a:cxn>
              <a:cxn ang="0">
                <a:pos x="745" y="89"/>
              </a:cxn>
              <a:cxn ang="0">
                <a:pos x="656" y="20"/>
              </a:cxn>
            </a:cxnLst>
            <a:rect l="0" t="0" r="r" b="b"/>
            <a:pathLst>
              <a:path w="745" h="474">
                <a:moveTo>
                  <a:pt x="735" y="89"/>
                </a:moveTo>
                <a:cubicBezTo>
                  <a:pt x="691" y="23"/>
                  <a:pt x="743" y="87"/>
                  <a:pt x="685" y="49"/>
                </a:cubicBezTo>
                <a:cubicBezTo>
                  <a:pt x="664" y="35"/>
                  <a:pt x="647" y="14"/>
                  <a:pt x="626" y="0"/>
                </a:cubicBezTo>
                <a:cubicBezTo>
                  <a:pt x="606" y="3"/>
                  <a:pt x="584" y="0"/>
                  <a:pt x="566" y="10"/>
                </a:cubicBezTo>
                <a:cubicBezTo>
                  <a:pt x="557" y="15"/>
                  <a:pt x="559" y="29"/>
                  <a:pt x="556" y="39"/>
                </a:cubicBezTo>
                <a:cubicBezTo>
                  <a:pt x="549" y="62"/>
                  <a:pt x="550" y="89"/>
                  <a:pt x="536" y="109"/>
                </a:cubicBezTo>
                <a:cubicBezTo>
                  <a:pt x="528" y="120"/>
                  <a:pt x="510" y="116"/>
                  <a:pt x="497" y="119"/>
                </a:cubicBezTo>
                <a:cubicBezTo>
                  <a:pt x="469" y="161"/>
                  <a:pt x="426" y="171"/>
                  <a:pt x="378" y="188"/>
                </a:cubicBezTo>
                <a:cubicBezTo>
                  <a:pt x="337" y="182"/>
                  <a:pt x="307" y="188"/>
                  <a:pt x="278" y="159"/>
                </a:cubicBezTo>
                <a:cubicBezTo>
                  <a:pt x="269" y="151"/>
                  <a:pt x="267" y="137"/>
                  <a:pt x="258" y="129"/>
                </a:cubicBezTo>
                <a:cubicBezTo>
                  <a:pt x="240" y="113"/>
                  <a:pt x="199" y="89"/>
                  <a:pt x="199" y="89"/>
                </a:cubicBezTo>
                <a:cubicBezTo>
                  <a:pt x="166" y="92"/>
                  <a:pt x="126" y="79"/>
                  <a:pt x="99" y="99"/>
                </a:cubicBezTo>
                <a:cubicBezTo>
                  <a:pt x="77" y="115"/>
                  <a:pt x="93" y="154"/>
                  <a:pt x="80" y="178"/>
                </a:cubicBezTo>
                <a:cubicBezTo>
                  <a:pt x="75" y="187"/>
                  <a:pt x="60" y="185"/>
                  <a:pt x="50" y="188"/>
                </a:cubicBezTo>
                <a:cubicBezTo>
                  <a:pt x="40" y="198"/>
                  <a:pt x="27" y="206"/>
                  <a:pt x="20" y="218"/>
                </a:cubicBezTo>
                <a:cubicBezTo>
                  <a:pt x="10" y="236"/>
                  <a:pt x="0" y="278"/>
                  <a:pt x="0" y="278"/>
                </a:cubicBezTo>
                <a:cubicBezTo>
                  <a:pt x="43" y="292"/>
                  <a:pt x="44" y="321"/>
                  <a:pt x="80" y="347"/>
                </a:cubicBezTo>
                <a:cubicBezTo>
                  <a:pt x="142" y="392"/>
                  <a:pt x="227" y="382"/>
                  <a:pt x="298" y="387"/>
                </a:cubicBezTo>
                <a:cubicBezTo>
                  <a:pt x="302" y="400"/>
                  <a:pt x="323" y="464"/>
                  <a:pt x="328" y="466"/>
                </a:cubicBezTo>
                <a:cubicBezTo>
                  <a:pt x="351" y="474"/>
                  <a:pt x="374" y="453"/>
                  <a:pt x="397" y="447"/>
                </a:cubicBezTo>
                <a:cubicBezTo>
                  <a:pt x="443" y="416"/>
                  <a:pt x="457" y="430"/>
                  <a:pt x="507" y="447"/>
                </a:cubicBezTo>
                <a:cubicBezTo>
                  <a:pt x="530" y="444"/>
                  <a:pt x="566" y="458"/>
                  <a:pt x="576" y="437"/>
                </a:cubicBezTo>
                <a:cubicBezTo>
                  <a:pt x="595" y="399"/>
                  <a:pt x="562" y="267"/>
                  <a:pt x="536" y="228"/>
                </a:cubicBezTo>
                <a:cubicBezTo>
                  <a:pt x="549" y="225"/>
                  <a:pt x="563" y="222"/>
                  <a:pt x="576" y="218"/>
                </a:cubicBezTo>
                <a:cubicBezTo>
                  <a:pt x="586" y="215"/>
                  <a:pt x="596" y="211"/>
                  <a:pt x="606" y="208"/>
                </a:cubicBezTo>
                <a:cubicBezTo>
                  <a:pt x="632" y="201"/>
                  <a:pt x="685" y="188"/>
                  <a:pt x="685" y="188"/>
                </a:cubicBezTo>
                <a:cubicBezTo>
                  <a:pt x="713" y="147"/>
                  <a:pt x="732" y="140"/>
                  <a:pt x="745" y="89"/>
                </a:cubicBezTo>
                <a:cubicBezTo>
                  <a:pt x="732" y="35"/>
                  <a:pt x="713" y="20"/>
                  <a:pt x="656" y="20"/>
                </a:cubicBezTo>
              </a:path>
            </a:pathLst>
          </a:custGeom>
          <a:solidFill>
            <a:srgbClr val="CC99FF"/>
          </a:solidFill>
          <a:ln w="19050" cap="flat" cmpd="sng">
            <a:noFill/>
            <a:prstDash val="solid"/>
            <a:round/>
            <a:headEnd type="none" w="med" len="med"/>
            <a:tailEnd type="triangle" w="lg" len="med"/>
          </a:ln>
          <a:effectLst/>
        </p:spPr>
        <p:txBody>
          <a:bodyPr/>
          <a:lstStyle/>
          <a:p>
            <a:endParaRPr lang="en-US"/>
          </a:p>
        </p:txBody>
      </p:sp>
      <p:sp>
        <p:nvSpPr>
          <p:cNvPr id="20" name="Freeform 15"/>
          <p:cNvSpPr>
            <a:spLocks/>
          </p:cNvSpPr>
          <p:nvPr/>
        </p:nvSpPr>
        <p:spPr bwMode="auto">
          <a:xfrm>
            <a:off x="1773238" y="962025"/>
            <a:ext cx="1908175" cy="611188"/>
          </a:xfrm>
          <a:custGeom>
            <a:avLst/>
            <a:gdLst/>
            <a:ahLst/>
            <a:cxnLst>
              <a:cxn ang="0">
                <a:pos x="0" y="352"/>
              </a:cxn>
              <a:cxn ang="0">
                <a:pos x="720" y="16"/>
              </a:cxn>
              <a:cxn ang="0">
                <a:pos x="1536" y="448"/>
              </a:cxn>
            </a:cxnLst>
            <a:rect l="0" t="0" r="r" b="b"/>
            <a:pathLst>
              <a:path w="1536" h="448">
                <a:moveTo>
                  <a:pt x="0" y="352"/>
                </a:moveTo>
                <a:cubicBezTo>
                  <a:pt x="232" y="176"/>
                  <a:pt x="464" y="0"/>
                  <a:pt x="720" y="16"/>
                </a:cubicBezTo>
                <a:cubicBezTo>
                  <a:pt x="976" y="32"/>
                  <a:pt x="1400" y="376"/>
                  <a:pt x="1536" y="448"/>
                </a:cubicBezTo>
              </a:path>
            </a:pathLst>
          </a:custGeom>
          <a:noFill/>
          <a:ln w="44450" cap="flat" cmpd="sng">
            <a:solidFill>
              <a:srgbClr val="0000FF"/>
            </a:solidFill>
            <a:prstDash val="solid"/>
            <a:round/>
            <a:headEnd type="none" w="med" len="med"/>
            <a:tailEnd type="triangle" w="lg" len="med"/>
          </a:ln>
          <a:effectLst/>
        </p:spPr>
        <p:txBody>
          <a:bodyPr/>
          <a:lstStyle/>
          <a:p>
            <a:endParaRPr lang="en-US"/>
          </a:p>
        </p:txBody>
      </p:sp>
      <p:sp>
        <p:nvSpPr>
          <p:cNvPr id="21" name="Line 16"/>
          <p:cNvSpPr>
            <a:spLocks noChangeShapeType="1"/>
          </p:cNvSpPr>
          <p:nvPr/>
        </p:nvSpPr>
        <p:spPr bwMode="auto">
          <a:xfrm flipV="1">
            <a:off x="3203575" y="1770063"/>
            <a:ext cx="536575" cy="65087"/>
          </a:xfrm>
          <a:prstGeom prst="line">
            <a:avLst/>
          </a:prstGeom>
          <a:noFill/>
          <a:ln w="50800">
            <a:solidFill>
              <a:srgbClr val="0000FF"/>
            </a:solidFill>
            <a:round/>
            <a:headEnd/>
            <a:tailEnd type="triangle" w="lg" len="med"/>
          </a:ln>
          <a:effectLst/>
        </p:spPr>
        <p:txBody>
          <a:bodyPr/>
          <a:lstStyle/>
          <a:p>
            <a:endParaRPr lang="en-US"/>
          </a:p>
        </p:txBody>
      </p:sp>
      <p:sp>
        <p:nvSpPr>
          <p:cNvPr id="22" name="Text Box 17"/>
          <p:cNvSpPr txBox="1">
            <a:spLocks noChangeArrowheads="1"/>
          </p:cNvSpPr>
          <p:nvPr/>
        </p:nvSpPr>
        <p:spPr bwMode="auto">
          <a:xfrm>
            <a:off x="2514600" y="1524000"/>
            <a:ext cx="774700" cy="579438"/>
          </a:xfrm>
          <a:prstGeom prst="rect">
            <a:avLst/>
          </a:prstGeom>
          <a:noFill/>
          <a:ln w="19050">
            <a:noFill/>
            <a:miter lim="800000"/>
            <a:headEnd/>
            <a:tailEnd type="none" w="lg" len="med"/>
          </a:ln>
          <a:effectLst/>
        </p:spPr>
        <p:txBody>
          <a:bodyPr>
            <a:spAutoFit/>
          </a:bodyPr>
          <a:lstStyle/>
          <a:p>
            <a:pPr algn="ctr">
              <a:spcBef>
                <a:spcPct val="50000"/>
              </a:spcBef>
            </a:pPr>
            <a:r>
              <a:rPr kumimoji="1" lang="ja-JP" altLang="en-US" sz="3200" b="1">
                <a:solidFill>
                  <a:srgbClr val="0000FF"/>
                </a:solidFill>
                <a:latin typeface="Times New Roman" pitchFamily="18" charset="0"/>
                <a:ea typeface="ＭＳ Ｐゴシック" pitchFamily="34" charset="-128"/>
              </a:rPr>
              <a:t>1.9</a:t>
            </a:r>
          </a:p>
        </p:txBody>
      </p:sp>
      <p:sp>
        <p:nvSpPr>
          <p:cNvPr id="23" name="Freeform 18"/>
          <p:cNvSpPr>
            <a:spLocks/>
          </p:cNvSpPr>
          <p:nvPr/>
        </p:nvSpPr>
        <p:spPr bwMode="auto">
          <a:xfrm>
            <a:off x="3800475" y="1901825"/>
            <a:ext cx="2503488" cy="1122363"/>
          </a:xfrm>
          <a:custGeom>
            <a:avLst/>
            <a:gdLst/>
            <a:ahLst/>
            <a:cxnLst>
              <a:cxn ang="0">
                <a:pos x="2016" y="624"/>
              </a:cxn>
              <a:cxn ang="0">
                <a:pos x="816" y="720"/>
              </a:cxn>
              <a:cxn ang="0">
                <a:pos x="0" y="0"/>
              </a:cxn>
            </a:cxnLst>
            <a:rect l="0" t="0" r="r" b="b"/>
            <a:pathLst>
              <a:path w="2016" h="824">
                <a:moveTo>
                  <a:pt x="2016" y="624"/>
                </a:moveTo>
                <a:cubicBezTo>
                  <a:pt x="1584" y="724"/>
                  <a:pt x="1152" y="824"/>
                  <a:pt x="816" y="720"/>
                </a:cubicBezTo>
                <a:cubicBezTo>
                  <a:pt x="480" y="616"/>
                  <a:pt x="240" y="308"/>
                  <a:pt x="0" y="0"/>
                </a:cubicBezTo>
              </a:path>
            </a:pathLst>
          </a:custGeom>
          <a:noFill/>
          <a:ln w="57150" cap="flat" cmpd="sng">
            <a:solidFill>
              <a:srgbClr val="0000FF"/>
            </a:solidFill>
            <a:prstDash val="solid"/>
            <a:round/>
            <a:headEnd type="none" w="med" len="med"/>
            <a:tailEnd type="triangle" w="lg" len="med"/>
          </a:ln>
          <a:effectLst/>
        </p:spPr>
        <p:txBody>
          <a:bodyPr/>
          <a:lstStyle/>
          <a:p>
            <a:endParaRPr lang="en-US"/>
          </a:p>
        </p:txBody>
      </p:sp>
      <p:sp>
        <p:nvSpPr>
          <p:cNvPr id="24" name="Text Box 19"/>
          <p:cNvSpPr txBox="1">
            <a:spLocks noChangeArrowheads="1"/>
          </p:cNvSpPr>
          <p:nvPr/>
        </p:nvSpPr>
        <p:spPr bwMode="auto">
          <a:xfrm>
            <a:off x="4932363" y="2882900"/>
            <a:ext cx="782637" cy="579438"/>
          </a:xfrm>
          <a:prstGeom prst="rect">
            <a:avLst/>
          </a:prstGeom>
          <a:noFill/>
          <a:ln w="19050">
            <a:noFill/>
            <a:miter lim="800000"/>
            <a:headEnd/>
            <a:tailEnd type="none" w="lg" len="med"/>
          </a:ln>
          <a:effectLst/>
        </p:spPr>
        <p:txBody>
          <a:bodyPr>
            <a:spAutoFit/>
          </a:bodyPr>
          <a:lstStyle/>
          <a:p>
            <a:pPr algn="ctr">
              <a:spcBef>
                <a:spcPct val="50000"/>
              </a:spcBef>
            </a:pPr>
            <a:r>
              <a:rPr kumimoji="1" lang="ja-JP" altLang="en-US" sz="3200" b="1">
                <a:solidFill>
                  <a:srgbClr val="0000FF"/>
                </a:solidFill>
                <a:latin typeface="Times New Roman" pitchFamily="18" charset="0"/>
                <a:ea typeface="ＭＳ Ｐゴシック" pitchFamily="34" charset="-128"/>
              </a:rPr>
              <a:t>2.6</a:t>
            </a:r>
          </a:p>
        </p:txBody>
      </p:sp>
      <p:sp>
        <p:nvSpPr>
          <p:cNvPr id="25" name="Freeform 20"/>
          <p:cNvSpPr>
            <a:spLocks/>
          </p:cNvSpPr>
          <p:nvPr/>
        </p:nvSpPr>
        <p:spPr bwMode="auto">
          <a:xfrm>
            <a:off x="5943600" y="2590800"/>
            <a:ext cx="271463" cy="690563"/>
          </a:xfrm>
          <a:custGeom>
            <a:avLst/>
            <a:gdLst/>
            <a:ahLst/>
            <a:cxnLst>
              <a:cxn ang="0">
                <a:pos x="74" y="0"/>
              </a:cxn>
              <a:cxn ang="0">
                <a:pos x="106" y="11"/>
              </a:cxn>
              <a:cxn ang="0">
                <a:pos x="149" y="54"/>
              </a:cxn>
              <a:cxn ang="0">
                <a:pos x="117" y="224"/>
              </a:cxn>
              <a:cxn ang="0">
                <a:pos x="42" y="352"/>
              </a:cxn>
              <a:cxn ang="0">
                <a:pos x="53" y="406"/>
              </a:cxn>
              <a:cxn ang="0">
                <a:pos x="21" y="427"/>
              </a:cxn>
              <a:cxn ang="0">
                <a:pos x="0" y="363"/>
              </a:cxn>
              <a:cxn ang="0">
                <a:pos x="42" y="224"/>
              </a:cxn>
              <a:cxn ang="0">
                <a:pos x="42" y="54"/>
              </a:cxn>
              <a:cxn ang="0">
                <a:pos x="74" y="0"/>
              </a:cxn>
            </a:cxnLst>
            <a:rect l="0" t="0" r="r" b="b"/>
            <a:pathLst>
              <a:path w="171" h="435">
                <a:moveTo>
                  <a:pt x="74" y="0"/>
                </a:moveTo>
                <a:cubicBezTo>
                  <a:pt x="85" y="4"/>
                  <a:pt x="97" y="4"/>
                  <a:pt x="106" y="11"/>
                </a:cubicBezTo>
                <a:cubicBezTo>
                  <a:pt x="122" y="23"/>
                  <a:pt x="149" y="54"/>
                  <a:pt x="149" y="54"/>
                </a:cubicBezTo>
                <a:cubicBezTo>
                  <a:pt x="171" y="138"/>
                  <a:pt x="137" y="154"/>
                  <a:pt x="117" y="224"/>
                </a:cubicBezTo>
                <a:cubicBezTo>
                  <a:pt x="100" y="282"/>
                  <a:pt x="95" y="317"/>
                  <a:pt x="42" y="352"/>
                </a:cubicBezTo>
                <a:cubicBezTo>
                  <a:pt x="46" y="370"/>
                  <a:pt x="58" y="388"/>
                  <a:pt x="53" y="406"/>
                </a:cubicBezTo>
                <a:cubicBezTo>
                  <a:pt x="50" y="418"/>
                  <a:pt x="31" y="435"/>
                  <a:pt x="21" y="427"/>
                </a:cubicBezTo>
                <a:cubicBezTo>
                  <a:pt x="4" y="413"/>
                  <a:pt x="0" y="363"/>
                  <a:pt x="0" y="363"/>
                </a:cubicBezTo>
                <a:cubicBezTo>
                  <a:pt x="8" y="309"/>
                  <a:pt x="26" y="275"/>
                  <a:pt x="42" y="224"/>
                </a:cubicBezTo>
                <a:cubicBezTo>
                  <a:pt x="31" y="155"/>
                  <a:pt x="22" y="133"/>
                  <a:pt x="42" y="54"/>
                </a:cubicBezTo>
                <a:cubicBezTo>
                  <a:pt x="44" y="45"/>
                  <a:pt x="113" y="0"/>
                  <a:pt x="74" y="0"/>
                </a:cubicBezTo>
                <a:close/>
              </a:path>
            </a:pathLst>
          </a:custGeom>
          <a:solidFill>
            <a:srgbClr val="00FF00"/>
          </a:solidFill>
          <a:ln w="25400" cap="flat" cmpd="sng">
            <a:solidFill>
              <a:srgbClr val="00FF00"/>
            </a:solidFill>
            <a:prstDash val="solid"/>
            <a:round/>
            <a:headEnd/>
            <a:tailEnd/>
          </a:ln>
          <a:effectLst/>
        </p:spPr>
        <p:txBody>
          <a:bodyPr wrap="none" anchor="ctr"/>
          <a:lstStyle/>
          <a:p>
            <a:endParaRPr lang="en-US"/>
          </a:p>
        </p:txBody>
      </p:sp>
      <p:sp>
        <p:nvSpPr>
          <p:cNvPr id="26" name="TextBox 25"/>
          <p:cNvSpPr txBox="1"/>
          <p:nvPr/>
        </p:nvSpPr>
        <p:spPr>
          <a:xfrm>
            <a:off x="6629400" y="1676400"/>
            <a:ext cx="2198872" cy="1200329"/>
          </a:xfrm>
          <a:prstGeom prst="rect">
            <a:avLst/>
          </a:prstGeom>
          <a:noFill/>
        </p:spPr>
        <p:txBody>
          <a:bodyPr wrap="none" rtlCol="0">
            <a:spAutoFit/>
          </a:bodyPr>
          <a:lstStyle/>
          <a:p>
            <a:r>
              <a:rPr lang="en-US" dirty="0" smtClean="0"/>
              <a:t>After Oki (2002)</a:t>
            </a:r>
          </a:p>
          <a:p>
            <a:r>
              <a:rPr lang="en-US" dirty="0" smtClean="0"/>
              <a:t>Virtual water (km3/y)</a:t>
            </a:r>
          </a:p>
          <a:p>
            <a:r>
              <a:rPr lang="en-US" dirty="0" smtClean="0"/>
              <a:t>imported to Japan</a:t>
            </a:r>
          </a:p>
          <a:p>
            <a:r>
              <a:rPr lang="en-US" dirty="0" smtClean="0"/>
              <a:t>by food imports.</a:t>
            </a:r>
            <a:endParaRPr lang="en-US" dirty="0"/>
          </a:p>
        </p:txBody>
      </p:sp>
      <p:sp>
        <p:nvSpPr>
          <p:cNvPr id="4" name="TextBox 3"/>
          <p:cNvSpPr txBox="1"/>
          <p:nvPr/>
        </p:nvSpPr>
        <p:spPr>
          <a:xfrm>
            <a:off x="914400" y="76200"/>
            <a:ext cx="5536965" cy="461665"/>
          </a:xfrm>
          <a:prstGeom prst="rect">
            <a:avLst/>
          </a:prstGeom>
          <a:noFill/>
        </p:spPr>
        <p:txBody>
          <a:bodyPr wrap="none" rtlCol="0">
            <a:spAutoFit/>
          </a:bodyPr>
          <a:lstStyle/>
          <a:p>
            <a:r>
              <a:rPr lang="en-US" sz="2400" dirty="0" smtClean="0"/>
              <a:t>Virtual water is being exported in the food.</a:t>
            </a:r>
            <a:endParaRPr lang="en-US" sz="2400" dirty="0"/>
          </a:p>
        </p:txBody>
      </p:sp>
      <p:sp>
        <p:nvSpPr>
          <p:cNvPr id="28" name="TextBox 27"/>
          <p:cNvSpPr txBox="1"/>
          <p:nvPr/>
        </p:nvSpPr>
        <p:spPr>
          <a:xfrm>
            <a:off x="914400" y="3810000"/>
            <a:ext cx="3434210" cy="923330"/>
          </a:xfrm>
          <a:prstGeom prst="rect">
            <a:avLst/>
          </a:prstGeom>
          <a:noFill/>
        </p:spPr>
        <p:txBody>
          <a:bodyPr wrap="none" rtlCol="0">
            <a:spAutoFit/>
          </a:bodyPr>
          <a:lstStyle/>
          <a:p>
            <a:r>
              <a:rPr lang="en-US" b="1" dirty="0" smtClean="0"/>
              <a:t>Manitoba “exports” ~12.2 Km3/yr</a:t>
            </a:r>
          </a:p>
          <a:p>
            <a:r>
              <a:rPr lang="en-US" b="1" dirty="0" smtClean="0"/>
              <a:t>In virtual water through food</a:t>
            </a:r>
          </a:p>
          <a:p>
            <a:r>
              <a:rPr lang="en-US" b="1" dirty="0" smtClean="0"/>
              <a:t>exports.</a:t>
            </a:r>
            <a:endParaRPr lang="en-US" b="1" dirty="0"/>
          </a:p>
        </p:txBody>
      </p:sp>
      <p:pic>
        <p:nvPicPr>
          <p:cNvPr id="27" name="Picture 2" descr="Map 4.5 - Lake Wpg P kg per sq km 2009 - Grey.jpg"/>
          <p:cNvPicPr>
            <a:picLocks noChangeAspect="1" noChangeArrowheads="1"/>
          </p:cNvPicPr>
          <p:nvPr/>
        </p:nvPicPr>
        <p:blipFill>
          <a:blip r:embed="rId3" cstate="print"/>
          <a:srcRect l="4646" t="3941" r="4607" b="7262"/>
          <a:stretch>
            <a:fillRect/>
          </a:stretch>
        </p:blipFill>
        <p:spPr bwMode="auto">
          <a:xfrm>
            <a:off x="152400" y="76200"/>
            <a:ext cx="8915400" cy="674796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up)">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90058" y="314980"/>
            <a:ext cx="4491742" cy="523220"/>
          </a:xfrm>
          <a:prstGeom prst="rect">
            <a:avLst/>
          </a:prstGeom>
          <a:noFill/>
        </p:spPr>
        <p:txBody>
          <a:bodyPr wrap="none" rtlCol="0">
            <a:spAutoFit/>
          </a:bodyPr>
          <a:lstStyle/>
          <a:p>
            <a:r>
              <a:rPr lang="en-US" sz="2800" b="1" dirty="0" smtClean="0"/>
              <a:t>Challenges </a:t>
            </a:r>
            <a:r>
              <a:rPr lang="en-US" sz="2800" b="1" dirty="0" smtClean="0"/>
              <a:t>of the WEF Nexus</a:t>
            </a:r>
            <a:endParaRPr lang="en-US" sz="2800" b="1" dirty="0"/>
          </a:p>
        </p:txBody>
      </p:sp>
      <p:sp>
        <p:nvSpPr>
          <p:cNvPr id="3" name="TextBox 2"/>
          <p:cNvSpPr txBox="1"/>
          <p:nvPr/>
        </p:nvSpPr>
        <p:spPr>
          <a:xfrm>
            <a:off x="609600" y="914400"/>
            <a:ext cx="8176854" cy="2954655"/>
          </a:xfrm>
          <a:prstGeom prst="rect">
            <a:avLst/>
          </a:prstGeom>
          <a:noFill/>
        </p:spPr>
        <p:txBody>
          <a:bodyPr wrap="none" rtlCol="0">
            <a:spAutoFit/>
          </a:bodyPr>
          <a:lstStyle/>
          <a:p>
            <a:r>
              <a:rPr lang="en-US" sz="2400" dirty="0" smtClean="0"/>
              <a:t>The Agriculture and Water Dilemma in the Lake Winnipeg Basin:</a:t>
            </a:r>
          </a:p>
          <a:p>
            <a:endParaRPr lang="en-US" dirty="0" smtClean="0"/>
          </a:p>
          <a:p>
            <a:r>
              <a:rPr lang="en-US" dirty="0" smtClean="0"/>
              <a:t>In order to maintain high production rates farmers often add excess fertilizer to their</a:t>
            </a:r>
          </a:p>
          <a:p>
            <a:r>
              <a:rPr lang="en-US" dirty="0" smtClean="0"/>
              <a:t>crops.   These nitrates and phosphates enter the rivers, especially in times of large</a:t>
            </a:r>
          </a:p>
          <a:p>
            <a:r>
              <a:rPr lang="en-US" dirty="0" smtClean="0"/>
              <a:t>runoff and find their way to Lake Winnipeg.</a:t>
            </a:r>
          </a:p>
          <a:p>
            <a:endParaRPr lang="en-US" dirty="0" smtClean="0"/>
          </a:p>
          <a:p>
            <a:r>
              <a:rPr lang="en-US" dirty="0" smtClean="0"/>
              <a:t>Over the past two decades the effects have been an increasingly large algal </a:t>
            </a:r>
          </a:p>
          <a:p>
            <a:r>
              <a:rPr lang="en-US" dirty="0" smtClean="0"/>
              <a:t>bloom on Lake Winnipeg during the summer.  While the agricultural industry reaps</a:t>
            </a:r>
          </a:p>
          <a:p>
            <a:r>
              <a:rPr lang="en-US" dirty="0" smtClean="0"/>
              <a:t>the benefits of this intensive agriculture it is the public who must pay for the</a:t>
            </a:r>
          </a:p>
          <a:p>
            <a:r>
              <a:rPr lang="en-US" dirty="0" smtClean="0"/>
              <a:t>cleanup. </a:t>
            </a:r>
            <a:endParaRPr lang="en-US" dirty="0"/>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0" y="3948350"/>
            <a:ext cx="27432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5" name="Picture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05600" y="3595450"/>
            <a:ext cx="2286000" cy="326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6" name="TextBox 5"/>
          <p:cNvSpPr txBox="1"/>
          <p:nvPr/>
        </p:nvSpPr>
        <p:spPr>
          <a:xfrm>
            <a:off x="3429000" y="4572000"/>
            <a:ext cx="3062633" cy="646331"/>
          </a:xfrm>
          <a:prstGeom prst="rect">
            <a:avLst/>
          </a:prstGeom>
          <a:noFill/>
        </p:spPr>
        <p:txBody>
          <a:bodyPr wrap="none" rtlCol="0">
            <a:spAutoFit/>
          </a:bodyPr>
          <a:lstStyle/>
          <a:p>
            <a:r>
              <a:rPr lang="en-US" dirty="0" smtClean="0"/>
              <a:t>In 2007, the bloom covered</a:t>
            </a:r>
          </a:p>
          <a:p>
            <a:r>
              <a:rPr lang="en-US" dirty="0" smtClean="0"/>
              <a:t>15,000 </a:t>
            </a:r>
            <a:r>
              <a:rPr lang="en-US" dirty="0" smtClean="0"/>
              <a:t>km</a:t>
            </a:r>
            <a:r>
              <a:rPr lang="en-US" baseline="30000" dirty="0" smtClean="0"/>
              <a:t>2</a:t>
            </a:r>
            <a:r>
              <a:rPr lang="en-US" dirty="0" smtClean="0"/>
              <a:t> on Lake Winnipeg.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457200"/>
            <a:ext cx="3911007" cy="523220"/>
          </a:xfrm>
          <a:prstGeom prst="rect">
            <a:avLst/>
          </a:prstGeom>
          <a:noFill/>
        </p:spPr>
        <p:txBody>
          <a:bodyPr wrap="none" rtlCol="0">
            <a:spAutoFit/>
          </a:bodyPr>
          <a:lstStyle/>
          <a:p>
            <a:r>
              <a:rPr lang="en-US" sz="2800" dirty="0" smtClean="0"/>
              <a:t>From problem to solution</a:t>
            </a:r>
            <a:endParaRPr lang="en-US" sz="2800" dirty="0"/>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353" y="990600"/>
            <a:ext cx="5778847" cy="36542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3064013"/>
            <a:ext cx="8737565" cy="3793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5791200" y="838200"/>
            <a:ext cx="3124200" cy="2215991"/>
          </a:xfrm>
          <a:prstGeom prst="rect">
            <a:avLst/>
          </a:prstGeom>
          <a:noFill/>
        </p:spPr>
        <p:txBody>
          <a:bodyPr wrap="square" rtlCol="0">
            <a:spAutoFit/>
          </a:bodyPr>
          <a:lstStyle/>
          <a:p>
            <a:r>
              <a:rPr lang="en-US" sz="2400" dirty="0" smtClean="0"/>
              <a:t>Water on the landscape:</a:t>
            </a:r>
          </a:p>
          <a:p>
            <a:endParaRPr lang="en-US" dirty="0" smtClean="0"/>
          </a:p>
          <a:p>
            <a:r>
              <a:rPr lang="en-US" dirty="0" smtClean="0"/>
              <a:t>Floods mobilize </a:t>
            </a:r>
            <a:r>
              <a:rPr lang="en-US" dirty="0" smtClean="0"/>
              <a:t>the nitrates</a:t>
            </a:r>
          </a:p>
          <a:p>
            <a:r>
              <a:rPr lang="en-US" dirty="0" smtClean="0"/>
              <a:t>a</a:t>
            </a:r>
            <a:r>
              <a:rPr lang="en-US" dirty="0" smtClean="0"/>
              <a:t>nd </a:t>
            </a:r>
            <a:r>
              <a:rPr lang="en-US" dirty="0" smtClean="0"/>
              <a:t>phosphates on the </a:t>
            </a:r>
          </a:p>
          <a:p>
            <a:r>
              <a:rPr lang="en-US" dirty="0" smtClean="0"/>
              <a:t>l</a:t>
            </a:r>
            <a:r>
              <a:rPr lang="en-US" dirty="0" smtClean="0"/>
              <a:t>andscape </a:t>
            </a:r>
            <a:r>
              <a:rPr lang="en-US" dirty="0" smtClean="0"/>
              <a:t>and moves them</a:t>
            </a:r>
          </a:p>
          <a:p>
            <a:r>
              <a:rPr lang="en-US" dirty="0" smtClean="0"/>
              <a:t> to the  lake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52400"/>
            <a:ext cx="8917121" cy="6186309"/>
          </a:xfrm>
          <a:prstGeom prst="rect">
            <a:avLst/>
          </a:prstGeom>
          <a:noFill/>
        </p:spPr>
        <p:txBody>
          <a:bodyPr wrap="none" rtlCol="0">
            <a:spAutoFit/>
          </a:bodyPr>
          <a:lstStyle/>
          <a:p>
            <a:r>
              <a:rPr lang="en-US" sz="2400" dirty="0" smtClean="0"/>
              <a:t>Water:</a:t>
            </a:r>
          </a:p>
          <a:p>
            <a:r>
              <a:rPr lang="en-US" sz="2400" dirty="0" smtClean="0"/>
              <a:t>Water is the entry point for Sustainable Development (SD) and the</a:t>
            </a:r>
          </a:p>
          <a:p>
            <a:r>
              <a:rPr lang="en-US" sz="2400" dirty="0" smtClean="0"/>
              <a:t>Green Economy. Without water security it will not be possible to</a:t>
            </a:r>
          </a:p>
          <a:p>
            <a:r>
              <a:rPr lang="en-US" sz="2400" dirty="0" smtClean="0"/>
              <a:t>realize these SD Goals and to cope with the wide range of economic</a:t>
            </a:r>
          </a:p>
          <a:p>
            <a:r>
              <a:rPr lang="en-US" sz="2400" dirty="0" smtClean="0"/>
              <a:t>and social risks that will arise from climate change, disasters and</a:t>
            </a:r>
          </a:p>
          <a:p>
            <a:r>
              <a:rPr lang="en-US" sz="2400" dirty="0" smtClean="0"/>
              <a:t>manipulation by humans of the Earth’s surface.</a:t>
            </a:r>
          </a:p>
          <a:p>
            <a:endParaRPr lang="en-US" sz="2400" dirty="0" smtClean="0"/>
          </a:p>
          <a:p>
            <a:r>
              <a:rPr lang="en-US" sz="2400" dirty="0" smtClean="0"/>
              <a:t>Water security requires the ability to:</a:t>
            </a:r>
          </a:p>
          <a:p>
            <a:pPr>
              <a:buFontTx/>
              <a:buChar char="-"/>
            </a:pPr>
            <a:r>
              <a:rPr lang="en-US" sz="2400" dirty="0" smtClean="0"/>
              <a:t> Map the availability and quality of surface and sub-surface waters, </a:t>
            </a:r>
          </a:p>
          <a:p>
            <a:pPr>
              <a:buFontTx/>
              <a:buChar char="-"/>
            </a:pPr>
            <a:r>
              <a:rPr lang="en-US" sz="2400" dirty="0" smtClean="0"/>
              <a:t> Measure and understand how the water cycle varies and changes,</a:t>
            </a:r>
          </a:p>
          <a:p>
            <a:pPr>
              <a:buFontTx/>
              <a:buChar char="-"/>
            </a:pPr>
            <a:r>
              <a:rPr lang="en-US" sz="2400" dirty="0" smtClean="0"/>
              <a:t> Predict how the availability and quality of water resources will</a:t>
            </a:r>
          </a:p>
          <a:p>
            <a:r>
              <a:rPr lang="en-US" sz="2400" dirty="0" smtClean="0"/>
              <a:t>    change on a range of time and space scales,</a:t>
            </a:r>
          </a:p>
          <a:p>
            <a:pPr>
              <a:buFontTx/>
              <a:buChar char="-"/>
            </a:pPr>
            <a:r>
              <a:rPr lang="en-US" sz="2400" dirty="0" smtClean="0"/>
              <a:t> Support the integrated planning and management of water</a:t>
            </a:r>
          </a:p>
          <a:p>
            <a:r>
              <a:rPr lang="en-US" sz="2400" dirty="0" smtClean="0"/>
              <a:t>   resources both nationally, internationally, and globally,</a:t>
            </a:r>
          </a:p>
          <a:p>
            <a:r>
              <a:rPr lang="en-US" sz="2400" dirty="0" smtClean="0"/>
              <a:t>- Implement new technologies for water discovery and supply.</a:t>
            </a:r>
          </a:p>
          <a:p>
            <a:endParaRPr lang="en-US" dirty="0" smtClean="0"/>
          </a:p>
          <a:p>
            <a:endParaRPr lang="en-US" dirty="0"/>
          </a:p>
        </p:txBody>
      </p:sp>
      <p:sp>
        <p:nvSpPr>
          <p:cNvPr id="3" name="TextBox 2"/>
          <p:cNvSpPr txBox="1"/>
          <p:nvPr/>
        </p:nvSpPr>
        <p:spPr>
          <a:xfrm>
            <a:off x="381000" y="5867400"/>
            <a:ext cx="7990136" cy="1231106"/>
          </a:xfrm>
          <a:prstGeom prst="rect">
            <a:avLst/>
          </a:prstGeom>
          <a:noFill/>
        </p:spPr>
        <p:txBody>
          <a:bodyPr wrap="none" rtlCol="0">
            <a:spAutoFit/>
          </a:bodyPr>
          <a:lstStyle/>
          <a:p>
            <a:r>
              <a:rPr lang="en-US" sz="2800" b="1" dirty="0" smtClean="0">
                <a:solidFill>
                  <a:schemeClr val="accent6">
                    <a:lumMod val="20000"/>
                    <a:lumOff val="80000"/>
                  </a:schemeClr>
                </a:solidFill>
              </a:rPr>
              <a:t>This can only be achieved with timely, coordinated</a:t>
            </a:r>
          </a:p>
          <a:p>
            <a:r>
              <a:rPr lang="en-US" sz="2800" b="1" dirty="0" smtClean="0">
                <a:solidFill>
                  <a:schemeClr val="accent6">
                    <a:lumMod val="20000"/>
                    <a:lumOff val="80000"/>
                  </a:schemeClr>
                </a:solidFill>
              </a:rPr>
              <a:t>observations!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Effect transition="in" filter="wipe(up)">
                                      <p:cBhvr>
                                        <p:cTn id="7" dur="500"/>
                                        <p:tgtEl>
                                          <p:spTgt spid="2">
                                            <p:txEl>
                                              <p:pRg st="7" end="7"/>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2">
                                            <p:txEl>
                                              <p:pRg st="8" end="8"/>
                                            </p:txEl>
                                          </p:spTgt>
                                        </p:tgtEl>
                                        <p:attrNameLst>
                                          <p:attrName>style.visibility</p:attrName>
                                        </p:attrNameLst>
                                      </p:cBhvr>
                                      <p:to>
                                        <p:strVal val="visible"/>
                                      </p:to>
                                    </p:set>
                                    <p:animEffect transition="in" filter="wipe(up)">
                                      <p:cBhvr>
                                        <p:cTn id="10" dur="500"/>
                                        <p:tgtEl>
                                          <p:spTgt spid="2">
                                            <p:txEl>
                                              <p:pRg st="8" end="8"/>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animEffect transition="in" filter="wipe(up)">
                                      <p:cBhvr>
                                        <p:cTn id="13" dur="500"/>
                                        <p:tgtEl>
                                          <p:spTgt spid="2">
                                            <p:txEl>
                                              <p:pRg st="9" end="9"/>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2">
                                            <p:txEl>
                                              <p:pRg st="10" end="10"/>
                                            </p:txEl>
                                          </p:spTgt>
                                        </p:tgtEl>
                                        <p:attrNameLst>
                                          <p:attrName>style.visibility</p:attrName>
                                        </p:attrNameLst>
                                      </p:cBhvr>
                                      <p:to>
                                        <p:strVal val="visible"/>
                                      </p:to>
                                    </p:set>
                                    <p:animEffect transition="in" filter="wipe(up)">
                                      <p:cBhvr>
                                        <p:cTn id="16" dur="500"/>
                                        <p:tgtEl>
                                          <p:spTgt spid="2">
                                            <p:txEl>
                                              <p:pRg st="10" end="10"/>
                                            </p:txEl>
                                          </p:spTgt>
                                        </p:tgtEl>
                                      </p:cBhvr>
                                    </p:animEffect>
                                  </p:childTnLst>
                                </p:cTn>
                              </p:par>
                              <p:par>
                                <p:cTn id="17" presetID="22" presetClass="entr" presetSubtype="1" fill="hold" nodeType="withEffect">
                                  <p:stCondLst>
                                    <p:cond delay="0"/>
                                  </p:stCondLst>
                                  <p:childTnLst>
                                    <p:set>
                                      <p:cBhvr>
                                        <p:cTn id="18" dur="1" fill="hold">
                                          <p:stCondLst>
                                            <p:cond delay="0"/>
                                          </p:stCondLst>
                                        </p:cTn>
                                        <p:tgtEl>
                                          <p:spTgt spid="2">
                                            <p:txEl>
                                              <p:pRg st="11" end="11"/>
                                            </p:txEl>
                                          </p:spTgt>
                                        </p:tgtEl>
                                        <p:attrNameLst>
                                          <p:attrName>style.visibility</p:attrName>
                                        </p:attrNameLst>
                                      </p:cBhvr>
                                      <p:to>
                                        <p:strVal val="visible"/>
                                      </p:to>
                                    </p:set>
                                    <p:animEffect transition="in" filter="wipe(up)">
                                      <p:cBhvr>
                                        <p:cTn id="19" dur="500"/>
                                        <p:tgtEl>
                                          <p:spTgt spid="2">
                                            <p:txEl>
                                              <p:pRg st="11" end="11"/>
                                            </p:txEl>
                                          </p:spTgt>
                                        </p:tgtEl>
                                      </p:cBhvr>
                                    </p:animEffect>
                                  </p:childTnLst>
                                </p:cTn>
                              </p:par>
                              <p:par>
                                <p:cTn id="20" presetID="22" presetClass="entr" presetSubtype="1" fill="hold" nodeType="withEffect">
                                  <p:stCondLst>
                                    <p:cond delay="0"/>
                                  </p:stCondLst>
                                  <p:childTnLst>
                                    <p:set>
                                      <p:cBhvr>
                                        <p:cTn id="21" dur="1" fill="hold">
                                          <p:stCondLst>
                                            <p:cond delay="0"/>
                                          </p:stCondLst>
                                        </p:cTn>
                                        <p:tgtEl>
                                          <p:spTgt spid="2">
                                            <p:txEl>
                                              <p:pRg st="12" end="12"/>
                                            </p:txEl>
                                          </p:spTgt>
                                        </p:tgtEl>
                                        <p:attrNameLst>
                                          <p:attrName>style.visibility</p:attrName>
                                        </p:attrNameLst>
                                      </p:cBhvr>
                                      <p:to>
                                        <p:strVal val="visible"/>
                                      </p:to>
                                    </p:set>
                                    <p:animEffect transition="in" filter="wipe(up)">
                                      <p:cBhvr>
                                        <p:cTn id="22" dur="500"/>
                                        <p:tgtEl>
                                          <p:spTgt spid="2">
                                            <p:txEl>
                                              <p:pRg st="12" end="12"/>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2">
                                            <p:txEl>
                                              <p:pRg st="13" end="13"/>
                                            </p:txEl>
                                          </p:spTgt>
                                        </p:tgtEl>
                                        <p:attrNameLst>
                                          <p:attrName>style.visibility</p:attrName>
                                        </p:attrNameLst>
                                      </p:cBhvr>
                                      <p:to>
                                        <p:strVal val="visible"/>
                                      </p:to>
                                    </p:set>
                                    <p:animEffect transition="in" filter="wipe(up)">
                                      <p:cBhvr>
                                        <p:cTn id="25" dur="500"/>
                                        <p:tgtEl>
                                          <p:spTgt spid="2">
                                            <p:txEl>
                                              <p:pRg st="13" end="13"/>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2">
                                            <p:txEl>
                                              <p:pRg st="14" end="14"/>
                                            </p:txEl>
                                          </p:spTgt>
                                        </p:tgtEl>
                                        <p:attrNameLst>
                                          <p:attrName>style.visibility</p:attrName>
                                        </p:attrNameLst>
                                      </p:cBhvr>
                                      <p:to>
                                        <p:strVal val="visible"/>
                                      </p:to>
                                    </p:set>
                                    <p:animEffect transition="in" filter="wipe(up)">
                                      <p:cBhvr>
                                        <p:cTn id="28" dur="500"/>
                                        <p:tgtEl>
                                          <p:spTgt spid="2">
                                            <p:txEl>
                                              <p:pRg st="14" end="1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457200"/>
            <a:ext cx="3911007" cy="523220"/>
          </a:xfrm>
          <a:prstGeom prst="rect">
            <a:avLst/>
          </a:prstGeom>
          <a:noFill/>
        </p:spPr>
        <p:txBody>
          <a:bodyPr wrap="none" rtlCol="0">
            <a:spAutoFit/>
          </a:bodyPr>
          <a:lstStyle/>
          <a:p>
            <a:r>
              <a:rPr lang="en-US" sz="2800" dirty="0" smtClean="0"/>
              <a:t>From problem to solution</a:t>
            </a:r>
            <a:endParaRPr lang="en-US" sz="2800" dirty="0"/>
          </a:p>
        </p:txBody>
      </p:sp>
      <p:sp>
        <p:nvSpPr>
          <p:cNvPr id="6" name="TextBox 5"/>
          <p:cNvSpPr txBox="1"/>
          <p:nvPr/>
        </p:nvSpPr>
        <p:spPr>
          <a:xfrm>
            <a:off x="5791200" y="838200"/>
            <a:ext cx="3124200" cy="2215991"/>
          </a:xfrm>
          <a:prstGeom prst="rect">
            <a:avLst/>
          </a:prstGeom>
          <a:noFill/>
        </p:spPr>
        <p:txBody>
          <a:bodyPr wrap="square" rtlCol="0">
            <a:spAutoFit/>
          </a:bodyPr>
          <a:lstStyle/>
          <a:p>
            <a:r>
              <a:rPr lang="en-US" sz="2400" dirty="0" smtClean="0"/>
              <a:t>Water on the landscape:</a:t>
            </a:r>
          </a:p>
          <a:p>
            <a:endParaRPr lang="en-US" dirty="0" smtClean="0"/>
          </a:p>
          <a:p>
            <a:r>
              <a:rPr lang="en-US" dirty="0" smtClean="0"/>
              <a:t>Controlled water storage on the landscape could reduce fluxes of water and nutrients to the lake.  </a:t>
            </a:r>
            <a:endParaRPr lang="en-US" dirty="0"/>
          </a:p>
        </p:txBody>
      </p:sp>
      <p:pic>
        <p:nvPicPr>
          <p:cNvPr id="8" name="Picture 7" descr="rr-aerial4.jpg - 16.57 K"/>
          <p:cNvPicPr>
            <a:picLocks noChangeAspect="1" noChangeArrowheads="1"/>
          </p:cNvPicPr>
          <p:nvPr/>
        </p:nvPicPr>
        <p:blipFill>
          <a:blip r:embed="rId2" cstate="print"/>
          <a:srcRect/>
          <a:stretch>
            <a:fillRect/>
          </a:stretch>
        </p:blipFill>
        <p:spPr bwMode="auto">
          <a:xfrm>
            <a:off x="609600" y="976404"/>
            <a:ext cx="4191000" cy="4128996"/>
          </a:xfrm>
          <a:prstGeom prst="rect">
            <a:avLst/>
          </a:prstGeom>
          <a:noFill/>
          <a:ln w="9525">
            <a:solidFill>
              <a:schemeClr val="tx2"/>
            </a:solidFill>
            <a:miter lim="800000"/>
            <a:headEnd/>
            <a:tailEnd/>
          </a:ln>
        </p:spPr>
      </p:pic>
      <p:pic>
        <p:nvPicPr>
          <p:cNvPr id="7" name="Picture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665117" y="3200400"/>
            <a:ext cx="5326483" cy="3657599"/>
          </a:xfrm>
          <a:prstGeom prst="rect">
            <a:avLst/>
          </a:prstGeom>
        </p:spPr>
      </p:pic>
      <p:sp>
        <p:nvSpPr>
          <p:cNvPr id="9" name="TextBox 8"/>
          <p:cNvSpPr txBox="1"/>
          <p:nvPr/>
        </p:nvSpPr>
        <p:spPr>
          <a:xfrm>
            <a:off x="457200" y="5257800"/>
            <a:ext cx="3532570" cy="1477328"/>
          </a:xfrm>
          <a:prstGeom prst="rect">
            <a:avLst/>
          </a:prstGeom>
          <a:noFill/>
        </p:spPr>
        <p:txBody>
          <a:bodyPr wrap="none" rtlCol="0">
            <a:spAutoFit/>
          </a:bodyPr>
          <a:lstStyle/>
          <a:p>
            <a:r>
              <a:rPr lang="en-US" dirty="0" smtClean="0"/>
              <a:t>Vulnerabilities have arisen because:</a:t>
            </a:r>
          </a:p>
          <a:p>
            <a:pPr marL="342900" indent="-342900">
              <a:buAutoNum type="arabicParenR"/>
            </a:pPr>
            <a:r>
              <a:rPr lang="en-US" dirty="0" smtClean="0"/>
              <a:t>- Drainage</a:t>
            </a:r>
          </a:p>
          <a:p>
            <a:pPr marL="342900" indent="-342900">
              <a:buAutoNum type="arabicParenR"/>
            </a:pPr>
            <a:r>
              <a:rPr lang="en-US" dirty="0" smtClean="0"/>
              <a:t>Deep ditches</a:t>
            </a:r>
          </a:p>
          <a:p>
            <a:pPr marL="342900" indent="-342900">
              <a:buAutoNum type="arabicParenR"/>
            </a:pPr>
            <a:r>
              <a:rPr lang="en-US" dirty="0" smtClean="0"/>
              <a:t>Wetland removal</a:t>
            </a:r>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457200"/>
            <a:ext cx="3911007" cy="523220"/>
          </a:xfrm>
          <a:prstGeom prst="rect">
            <a:avLst/>
          </a:prstGeom>
          <a:noFill/>
        </p:spPr>
        <p:txBody>
          <a:bodyPr wrap="none" rtlCol="0">
            <a:spAutoFit/>
          </a:bodyPr>
          <a:lstStyle/>
          <a:p>
            <a:r>
              <a:rPr lang="en-US" sz="2800" dirty="0" smtClean="0"/>
              <a:t>From problem to solution</a:t>
            </a:r>
            <a:endParaRPr lang="en-US" sz="2800" dirty="0"/>
          </a:p>
        </p:txBody>
      </p:sp>
      <p:sp>
        <p:nvSpPr>
          <p:cNvPr id="6" name="TextBox 5"/>
          <p:cNvSpPr txBox="1"/>
          <p:nvPr/>
        </p:nvSpPr>
        <p:spPr>
          <a:xfrm>
            <a:off x="5791200" y="838200"/>
            <a:ext cx="3124200" cy="2769989"/>
          </a:xfrm>
          <a:prstGeom prst="rect">
            <a:avLst/>
          </a:prstGeom>
          <a:noFill/>
        </p:spPr>
        <p:txBody>
          <a:bodyPr wrap="square" rtlCol="0">
            <a:spAutoFit/>
          </a:bodyPr>
          <a:lstStyle/>
          <a:p>
            <a:r>
              <a:rPr lang="en-US" sz="2400" b="1" dirty="0" smtClean="0"/>
              <a:t>Water on the landscape:</a:t>
            </a:r>
          </a:p>
          <a:p>
            <a:endParaRPr lang="en-US" dirty="0" smtClean="0"/>
          </a:p>
          <a:p>
            <a:r>
              <a:rPr lang="en-US" dirty="0" smtClean="0"/>
              <a:t>Vegetation from </a:t>
            </a:r>
            <a:r>
              <a:rPr lang="en-US" dirty="0" smtClean="0"/>
              <a:t>enhanced </a:t>
            </a:r>
            <a:r>
              <a:rPr lang="en-US" dirty="0" smtClean="0"/>
              <a:t>storage of surface water can be harvested and used as a source of new industrial </a:t>
            </a:r>
            <a:r>
              <a:rPr lang="en-US" dirty="0" err="1" smtClean="0"/>
              <a:t>feedstocks</a:t>
            </a:r>
            <a:r>
              <a:rPr lang="en-US" dirty="0" smtClean="0"/>
              <a:t>. This could stimulate </a:t>
            </a:r>
            <a:r>
              <a:rPr lang="en-US" dirty="0" smtClean="0"/>
              <a:t>new local </a:t>
            </a:r>
            <a:r>
              <a:rPr lang="en-US" dirty="0" smtClean="0"/>
              <a:t>“green” economic </a:t>
            </a:r>
            <a:r>
              <a:rPr lang="en-US" dirty="0" smtClean="0"/>
              <a:t>activities. </a:t>
            </a:r>
            <a:endParaRPr lang="en-US" dirty="0"/>
          </a:p>
        </p:txBody>
      </p:sp>
      <p:pic>
        <p:nvPicPr>
          <p:cNvPr id="7" name="Picture 4" descr="Lake Winnipeg3"/>
          <p:cNvPicPr>
            <a:picLocks noChangeAspect="1" noChangeArrowheads="1"/>
          </p:cNvPicPr>
          <p:nvPr/>
        </p:nvPicPr>
        <p:blipFill>
          <a:blip r:embed="rId2">
            <a:extLst>
              <a:ext uri="{28A0092B-C50C-407E-A947-70E740481C1C}">
                <a14:useLocalDpi xmlns="" xmlns:a14="http://schemas.microsoft.com/office/drawing/2010/main" val="0"/>
              </a:ext>
            </a:extLst>
          </a:blip>
          <a:srcRect t="12445" r="12424" b="12445"/>
          <a:stretch>
            <a:fillRect/>
          </a:stretch>
        </p:blipFill>
        <p:spPr bwMode="auto">
          <a:xfrm>
            <a:off x="-323849" y="0"/>
            <a:ext cx="5400675" cy="698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5"/>
          <p:cNvSpPr>
            <a:spLocks noChangeArrowheads="1"/>
          </p:cNvSpPr>
          <p:nvPr/>
        </p:nvSpPr>
        <p:spPr bwMode="auto">
          <a:xfrm>
            <a:off x="674688" y="4424363"/>
            <a:ext cx="2825750" cy="2305050"/>
          </a:xfrm>
          <a:prstGeom prst="rect">
            <a:avLst/>
          </a:prstGeom>
          <a:noFill/>
          <a:ln w="190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lIns="91440" tIns="45720" rIns="91440" bIns="45720" anchor="ctr"/>
          <a:lstStyle/>
          <a:p>
            <a:pPr defTabSz="914398"/>
            <a:endParaRPr lang="en-US">
              <a:solidFill>
                <a:prstClr val="white"/>
              </a:solidFill>
            </a:endParaRPr>
          </a:p>
        </p:txBody>
      </p:sp>
      <p:grpSp>
        <p:nvGrpSpPr>
          <p:cNvPr id="3" name="Group 6"/>
          <p:cNvGrpSpPr>
            <a:grpSpLocks/>
          </p:cNvGrpSpPr>
          <p:nvPr/>
        </p:nvGrpSpPr>
        <p:grpSpPr bwMode="auto">
          <a:xfrm>
            <a:off x="1276350" y="4659315"/>
            <a:ext cx="914400" cy="2117725"/>
            <a:chOff x="1565" y="2931"/>
            <a:chExt cx="619" cy="1387"/>
          </a:xfrm>
        </p:grpSpPr>
        <p:sp>
          <p:nvSpPr>
            <p:cNvPr id="10" name="Freeform 7"/>
            <p:cNvSpPr>
              <a:spLocks/>
            </p:cNvSpPr>
            <p:nvPr/>
          </p:nvSpPr>
          <p:spPr bwMode="auto">
            <a:xfrm>
              <a:off x="1565" y="2931"/>
              <a:ext cx="331" cy="953"/>
            </a:xfrm>
            <a:custGeom>
              <a:avLst/>
              <a:gdLst>
                <a:gd name="T0" fmla="*/ 324 w 331"/>
                <a:gd name="T1" fmla="*/ 953 h 953"/>
                <a:gd name="T2" fmla="*/ 324 w 331"/>
                <a:gd name="T3" fmla="*/ 907 h 953"/>
                <a:gd name="T4" fmla="*/ 279 w 331"/>
                <a:gd name="T5" fmla="*/ 817 h 953"/>
                <a:gd name="T6" fmla="*/ 233 w 331"/>
                <a:gd name="T7" fmla="*/ 771 h 953"/>
                <a:gd name="T8" fmla="*/ 143 w 331"/>
                <a:gd name="T9" fmla="*/ 726 h 953"/>
                <a:gd name="T10" fmla="*/ 143 w 331"/>
                <a:gd name="T11" fmla="*/ 681 h 953"/>
                <a:gd name="T12" fmla="*/ 97 w 331"/>
                <a:gd name="T13" fmla="*/ 635 h 953"/>
                <a:gd name="T14" fmla="*/ 52 w 331"/>
                <a:gd name="T15" fmla="*/ 544 h 953"/>
                <a:gd name="T16" fmla="*/ 52 w 331"/>
                <a:gd name="T17" fmla="*/ 454 h 953"/>
                <a:gd name="T18" fmla="*/ 52 w 331"/>
                <a:gd name="T19" fmla="*/ 363 h 953"/>
                <a:gd name="T20" fmla="*/ 52 w 331"/>
                <a:gd name="T21" fmla="*/ 272 h 953"/>
                <a:gd name="T22" fmla="*/ 7 w 331"/>
                <a:gd name="T23" fmla="*/ 227 h 953"/>
                <a:gd name="T24" fmla="*/ 7 w 331"/>
                <a:gd name="T25" fmla="*/ 136 h 953"/>
                <a:gd name="T26" fmla="*/ 7 w 331"/>
                <a:gd name="T27" fmla="*/ 91 h 953"/>
                <a:gd name="T28" fmla="*/ 7 w 331"/>
                <a:gd name="T29" fmla="*/ 0 h 9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1"/>
                <a:gd name="T46" fmla="*/ 0 h 953"/>
                <a:gd name="T47" fmla="*/ 331 w 331"/>
                <a:gd name="T48" fmla="*/ 953 h 9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1" h="953">
                  <a:moveTo>
                    <a:pt x="324" y="953"/>
                  </a:moveTo>
                  <a:cubicBezTo>
                    <a:pt x="327" y="941"/>
                    <a:pt x="331" y="930"/>
                    <a:pt x="324" y="907"/>
                  </a:cubicBezTo>
                  <a:cubicBezTo>
                    <a:pt x="317" y="884"/>
                    <a:pt x="294" y="840"/>
                    <a:pt x="279" y="817"/>
                  </a:cubicBezTo>
                  <a:cubicBezTo>
                    <a:pt x="264" y="794"/>
                    <a:pt x="256" y="786"/>
                    <a:pt x="233" y="771"/>
                  </a:cubicBezTo>
                  <a:cubicBezTo>
                    <a:pt x="210" y="756"/>
                    <a:pt x="158" y="741"/>
                    <a:pt x="143" y="726"/>
                  </a:cubicBezTo>
                  <a:cubicBezTo>
                    <a:pt x="128" y="711"/>
                    <a:pt x="151" y="696"/>
                    <a:pt x="143" y="681"/>
                  </a:cubicBezTo>
                  <a:cubicBezTo>
                    <a:pt x="135" y="666"/>
                    <a:pt x="112" y="658"/>
                    <a:pt x="97" y="635"/>
                  </a:cubicBezTo>
                  <a:cubicBezTo>
                    <a:pt x="82" y="612"/>
                    <a:pt x="59" y="574"/>
                    <a:pt x="52" y="544"/>
                  </a:cubicBezTo>
                  <a:cubicBezTo>
                    <a:pt x="45" y="514"/>
                    <a:pt x="52" y="484"/>
                    <a:pt x="52" y="454"/>
                  </a:cubicBezTo>
                  <a:cubicBezTo>
                    <a:pt x="52" y="424"/>
                    <a:pt x="52" y="393"/>
                    <a:pt x="52" y="363"/>
                  </a:cubicBezTo>
                  <a:cubicBezTo>
                    <a:pt x="52" y="333"/>
                    <a:pt x="59" y="295"/>
                    <a:pt x="52" y="272"/>
                  </a:cubicBezTo>
                  <a:cubicBezTo>
                    <a:pt x="45" y="249"/>
                    <a:pt x="14" y="250"/>
                    <a:pt x="7" y="227"/>
                  </a:cubicBezTo>
                  <a:cubicBezTo>
                    <a:pt x="0" y="204"/>
                    <a:pt x="7" y="159"/>
                    <a:pt x="7" y="136"/>
                  </a:cubicBezTo>
                  <a:cubicBezTo>
                    <a:pt x="7" y="113"/>
                    <a:pt x="7" y="114"/>
                    <a:pt x="7" y="91"/>
                  </a:cubicBezTo>
                  <a:cubicBezTo>
                    <a:pt x="7" y="68"/>
                    <a:pt x="7" y="34"/>
                    <a:pt x="7" y="0"/>
                  </a:cubicBezTo>
                </a:path>
              </a:pathLst>
            </a:custGeom>
            <a:noFill/>
            <a:ln w="19050">
              <a:solidFill>
                <a:srgbClr val="00CCFF"/>
              </a:solidFill>
              <a:round/>
              <a:headEnd/>
              <a:tailEnd type="stealth" w="lg" len="lg"/>
            </a:ln>
            <a:extLst>
              <a:ext uri="{909E8E84-426E-40DD-AFC4-6F175D3DCCD1}">
                <a14:hiddenFill xmlns="" xmlns:a14="http://schemas.microsoft.com/office/drawing/2010/main">
                  <a:solidFill>
                    <a:srgbClr val="FFFFFF"/>
                  </a:solidFill>
                </a14:hiddenFill>
              </a:ext>
            </a:extLst>
          </p:spPr>
          <p:txBody>
            <a:bodyPr/>
            <a:lstStyle/>
            <a:p>
              <a:pPr defTabSz="914398"/>
              <a:endParaRPr lang="en-US">
                <a:solidFill>
                  <a:prstClr val="white"/>
                </a:solidFill>
              </a:endParaRPr>
            </a:p>
          </p:txBody>
        </p:sp>
        <p:sp>
          <p:nvSpPr>
            <p:cNvPr id="11" name="Freeform 8"/>
            <p:cNvSpPr>
              <a:spLocks/>
            </p:cNvSpPr>
            <p:nvPr/>
          </p:nvSpPr>
          <p:spPr bwMode="auto">
            <a:xfrm>
              <a:off x="1730" y="2952"/>
              <a:ext cx="454" cy="1366"/>
            </a:xfrm>
            <a:custGeom>
              <a:avLst/>
              <a:gdLst>
                <a:gd name="T0" fmla="*/ 106 w 454"/>
                <a:gd name="T1" fmla="*/ 1366 h 1366"/>
                <a:gd name="T2" fmla="*/ 104 w 454"/>
                <a:gd name="T3" fmla="*/ 1294 h 1366"/>
                <a:gd name="T4" fmla="*/ 99 w 454"/>
                <a:gd name="T5" fmla="*/ 1217 h 1366"/>
                <a:gd name="T6" fmla="*/ 75 w 454"/>
                <a:gd name="T7" fmla="*/ 1181 h 1366"/>
                <a:gd name="T8" fmla="*/ 29 w 454"/>
                <a:gd name="T9" fmla="*/ 1104 h 1366"/>
                <a:gd name="T10" fmla="*/ 0 w 454"/>
                <a:gd name="T11" fmla="*/ 1061 h 1366"/>
                <a:gd name="T12" fmla="*/ 3 w 454"/>
                <a:gd name="T13" fmla="*/ 1010 h 1366"/>
                <a:gd name="T14" fmla="*/ 10 w 454"/>
                <a:gd name="T15" fmla="*/ 1006 h 1366"/>
                <a:gd name="T16" fmla="*/ 39 w 454"/>
                <a:gd name="T17" fmla="*/ 986 h 1366"/>
                <a:gd name="T18" fmla="*/ 84 w 454"/>
                <a:gd name="T19" fmla="*/ 970 h 1366"/>
                <a:gd name="T20" fmla="*/ 104 w 454"/>
                <a:gd name="T21" fmla="*/ 965 h 1366"/>
                <a:gd name="T22" fmla="*/ 149 w 454"/>
                <a:gd name="T23" fmla="*/ 917 h 1366"/>
                <a:gd name="T24" fmla="*/ 173 w 454"/>
                <a:gd name="T25" fmla="*/ 893 h 1366"/>
                <a:gd name="T26" fmla="*/ 188 w 454"/>
                <a:gd name="T27" fmla="*/ 854 h 1366"/>
                <a:gd name="T28" fmla="*/ 202 w 454"/>
                <a:gd name="T29" fmla="*/ 811 h 1366"/>
                <a:gd name="T30" fmla="*/ 214 w 454"/>
                <a:gd name="T31" fmla="*/ 794 h 1366"/>
                <a:gd name="T32" fmla="*/ 207 w 454"/>
                <a:gd name="T33" fmla="*/ 665 h 1366"/>
                <a:gd name="T34" fmla="*/ 144 w 454"/>
                <a:gd name="T35" fmla="*/ 586 h 1366"/>
                <a:gd name="T36" fmla="*/ 123 w 454"/>
                <a:gd name="T37" fmla="*/ 557 h 1366"/>
                <a:gd name="T38" fmla="*/ 159 w 454"/>
                <a:gd name="T39" fmla="*/ 514 h 1366"/>
                <a:gd name="T40" fmla="*/ 216 w 454"/>
                <a:gd name="T41" fmla="*/ 473 h 1366"/>
                <a:gd name="T42" fmla="*/ 240 w 454"/>
                <a:gd name="T43" fmla="*/ 442 h 1366"/>
                <a:gd name="T44" fmla="*/ 255 w 454"/>
                <a:gd name="T45" fmla="*/ 420 h 1366"/>
                <a:gd name="T46" fmla="*/ 264 w 454"/>
                <a:gd name="T47" fmla="*/ 398 h 1366"/>
                <a:gd name="T48" fmla="*/ 286 w 454"/>
                <a:gd name="T49" fmla="*/ 346 h 1366"/>
                <a:gd name="T50" fmla="*/ 303 w 454"/>
                <a:gd name="T51" fmla="*/ 324 h 1366"/>
                <a:gd name="T52" fmla="*/ 315 w 454"/>
                <a:gd name="T53" fmla="*/ 274 h 1366"/>
                <a:gd name="T54" fmla="*/ 358 w 454"/>
                <a:gd name="T55" fmla="*/ 185 h 1366"/>
                <a:gd name="T56" fmla="*/ 368 w 454"/>
                <a:gd name="T57" fmla="*/ 173 h 1366"/>
                <a:gd name="T58" fmla="*/ 380 w 454"/>
                <a:gd name="T59" fmla="*/ 151 h 1366"/>
                <a:gd name="T60" fmla="*/ 392 w 454"/>
                <a:gd name="T61" fmla="*/ 118 h 1366"/>
                <a:gd name="T62" fmla="*/ 423 w 454"/>
                <a:gd name="T63" fmla="*/ 70 h 1366"/>
                <a:gd name="T64" fmla="*/ 432 w 454"/>
                <a:gd name="T65" fmla="*/ 34 h 1366"/>
                <a:gd name="T66" fmla="*/ 454 w 454"/>
                <a:gd name="T67" fmla="*/ 0 h 13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4"/>
                <a:gd name="T103" fmla="*/ 0 h 1366"/>
                <a:gd name="T104" fmla="*/ 454 w 454"/>
                <a:gd name="T105" fmla="*/ 1366 h 13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4" h="1366">
                  <a:moveTo>
                    <a:pt x="106" y="1366"/>
                  </a:moveTo>
                  <a:cubicBezTo>
                    <a:pt x="105" y="1342"/>
                    <a:pt x="105" y="1318"/>
                    <a:pt x="104" y="1294"/>
                  </a:cubicBezTo>
                  <a:cubicBezTo>
                    <a:pt x="102" y="1268"/>
                    <a:pt x="101" y="1243"/>
                    <a:pt x="99" y="1217"/>
                  </a:cubicBezTo>
                  <a:cubicBezTo>
                    <a:pt x="98" y="1202"/>
                    <a:pt x="82" y="1193"/>
                    <a:pt x="75" y="1181"/>
                  </a:cubicBezTo>
                  <a:cubicBezTo>
                    <a:pt x="62" y="1158"/>
                    <a:pt x="59" y="1113"/>
                    <a:pt x="29" y="1104"/>
                  </a:cubicBezTo>
                  <a:cubicBezTo>
                    <a:pt x="17" y="1092"/>
                    <a:pt x="7" y="1076"/>
                    <a:pt x="0" y="1061"/>
                  </a:cubicBezTo>
                  <a:cubicBezTo>
                    <a:pt x="1" y="1044"/>
                    <a:pt x="0" y="1027"/>
                    <a:pt x="3" y="1010"/>
                  </a:cubicBezTo>
                  <a:cubicBezTo>
                    <a:pt x="3" y="1007"/>
                    <a:pt x="8" y="1007"/>
                    <a:pt x="10" y="1006"/>
                  </a:cubicBezTo>
                  <a:cubicBezTo>
                    <a:pt x="20" y="1000"/>
                    <a:pt x="29" y="992"/>
                    <a:pt x="39" y="986"/>
                  </a:cubicBezTo>
                  <a:cubicBezTo>
                    <a:pt x="52" y="979"/>
                    <a:pt x="70" y="974"/>
                    <a:pt x="84" y="970"/>
                  </a:cubicBezTo>
                  <a:cubicBezTo>
                    <a:pt x="91" y="968"/>
                    <a:pt x="104" y="965"/>
                    <a:pt x="104" y="965"/>
                  </a:cubicBezTo>
                  <a:cubicBezTo>
                    <a:pt x="123" y="951"/>
                    <a:pt x="133" y="933"/>
                    <a:pt x="149" y="917"/>
                  </a:cubicBezTo>
                  <a:cubicBezTo>
                    <a:pt x="157" y="909"/>
                    <a:pt x="167" y="903"/>
                    <a:pt x="173" y="893"/>
                  </a:cubicBezTo>
                  <a:cubicBezTo>
                    <a:pt x="179" y="882"/>
                    <a:pt x="183" y="866"/>
                    <a:pt x="188" y="854"/>
                  </a:cubicBezTo>
                  <a:cubicBezTo>
                    <a:pt x="194" y="840"/>
                    <a:pt x="193" y="825"/>
                    <a:pt x="202" y="811"/>
                  </a:cubicBezTo>
                  <a:cubicBezTo>
                    <a:pt x="206" y="805"/>
                    <a:pt x="214" y="794"/>
                    <a:pt x="214" y="794"/>
                  </a:cubicBezTo>
                  <a:cubicBezTo>
                    <a:pt x="226" y="753"/>
                    <a:pt x="238" y="696"/>
                    <a:pt x="207" y="665"/>
                  </a:cubicBezTo>
                  <a:cubicBezTo>
                    <a:pt x="195" y="637"/>
                    <a:pt x="167" y="606"/>
                    <a:pt x="144" y="586"/>
                  </a:cubicBezTo>
                  <a:cubicBezTo>
                    <a:pt x="138" y="575"/>
                    <a:pt x="130" y="567"/>
                    <a:pt x="123" y="557"/>
                  </a:cubicBezTo>
                  <a:cubicBezTo>
                    <a:pt x="126" y="519"/>
                    <a:pt x="126" y="520"/>
                    <a:pt x="159" y="514"/>
                  </a:cubicBezTo>
                  <a:cubicBezTo>
                    <a:pt x="178" y="506"/>
                    <a:pt x="200" y="478"/>
                    <a:pt x="216" y="473"/>
                  </a:cubicBezTo>
                  <a:cubicBezTo>
                    <a:pt x="224" y="463"/>
                    <a:pt x="231" y="451"/>
                    <a:pt x="240" y="442"/>
                  </a:cubicBezTo>
                  <a:cubicBezTo>
                    <a:pt x="243" y="433"/>
                    <a:pt x="249" y="428"/>
                    <a:pt x="255" y="420"/>
                  </a:cubicBezTo>
                  <a:cubicBezTo>
                    <a:pt x="257" y="412"/>
                    <a:pt x="260" y="405"/>
                    <a:pt x="264" y="398"/>
                  </a:cubicBezTo>
                  <a:cubicBezTo>
                    <a:pt x="269" y="366"/>
                    <a:pt x="268" y="368"/>
                    <a:pt x="286" y="346"/>
                  </a:cubicBezTo>
                  <a:cubicBezTo>
                    <a:pt x="292" y="339"/>
                    <a:pt x="303" y="324"/>
                    <a:pt x="303" y="324"/>
                  </a:cubicBezTo>
                  <a:cubicBezTo>
                    <a:pt x="308" y="307"/>
                    <a:pt x="308" y="290"/>
                    <a:pt x="315" y="274"/>
                  </a:cubicBezTo>
                  <a:cubicBezTo>
                    <a:pt x="317" y="226"/>
                    <a:pt x="325" y="218"/>
                    <a:pt x="358" y="185"/>
                  </a:cubicBezTo>
                  <a:cubicBezTo>
                    <a:pt x="363" y="168"/>
                    <a:pt x="355" y="188"/>
                    <a:pt x="368" y="173"/>
                  </a:cubicBezTo>
                  <a:cubicBezTo>
                    <a:pt x="372" y="168"/>
                    <a:pt x="376" y="157"/>
                    <a:pt x="380" y="151"/>
                  </a:cubicBezTo>
                  <a:cubicBezTo>
                    <a:pt x="384" y="139"/>
                    <a:pt x="384" y="129"/>
                    <a:pt x="392" y="118"/>
                  </a:cubicBezTo>
                  <a:cubicBezTo>
                    <a:pt x="396" y="101"/>
                    <a:pt x="413" y="84"/>
                    <a:pt x="423" y="70"/>
                  </a:cubicBezTo>
                  <a:cubicBezTo>
                    <a:pt x="426" y="59"/>
                    <a:pt x="426" y="43"/>
                    <a:pt x="432" y="34"/>
                  </a:cubicBezTo>
                  <a:cubicBezTo>
                    <a:pt x="437" y="26"/>
                    <a:pt x="454" y="10"/>
                    <a:pt x="454" y="0"/>
                  </a:cubicBezTo>
                </a:path>
              </a:pathLst>
            </a:custGeom>
            <a:noFill/>
            <a:ln w="19050">
              <a:solidFill>
                <a:srgbClr val="00CCFF"/>
              </a:solidFill>
              <a:round/>
              <a:headEnd/>
              <a:tailEnd type="stealth" w="lg" len="lg"/>
            </a:ln>
            <a:extLst>
              <a:ext uri="{909E8E84-426E-40DD-AFC4-6F175D3DCCD1}">
                <a14:hiddenFill xmlns="" xmlns:a14="http://schemas.microsoft.com/office/drawing/2010/main">
                  <a:solidFill>
                    <a:srgbClr val="FFFFFF"/>
                  </a:solidFill>
                </a14:hiddenFill>
              </a:ext>
            </a:extLst>
          </p:spPr>
          <p:txBody>
            <a:bodyPr/>
            <a:lstStyle/>
            <a:p>
              <a:pPr defTabSz="914398"/>
              <a:endParaRPr lang="en-US">
                <a:solidFill>
                  <a:prstClr val="white"/>
                </a:solidFill>
              </a:endParaRPr>
            </a:p>
          </p:txBody>
        </p:sp>
        <p:sp>
          <p:nvSpPr>
            <p:cNvPr id="12" name="Freeform 9"/>
            <p:cNvSpPr>
              <a:spLocks/>
            </p:cNvSpPr>
            <p:nvPr/>
          </p:nvSpPr>
          <p:spPr bwMode="auto">
            <a:xfrm>
              <a:off x="1657" y="2964"/>
              <a:ext cx="203" cy="550"/>
            </a:xfrm>
            <a:custGeom>
              <a:avLst/>
              <a:gdLst>
                <a:gd name="T0" fmla="*/ 203 w 203"/>
                <a:gd name="T1" fmla="*/ 550 h 550"/>
                <a:gd name="T2" fmla="*/ 162 w 203"/>
                <a:gd name="T3" fmla="*/ 485 h 550"/>
                <a:gd name="T4" fmla="*/ 145 w 203"/>
                <a:gd name="T5" fmla="*/ 382 h 550"/>
                <a:gd name="T6" fmla="*/ 95 w 203"/>
                <a:gd name="T7" fmla="*/ 302 h 550"/>
                <a:gd name="T8" fmla="*/ 105 w 203"/>
                <a:gd name="T9" fmla="*/ 262 h 550"/>
                <a:gd name="T10" fmla="*/ 102 w 203"/>
                <a:gd name="T11" fmla="*/ 202 h 550"/>
                <a:gd name="T12" fmla="*/ 83 w 203"/>
                <a:gd name="T13" fmla="*/ 182 h 550"/>
                <a:gd name="T14" fmla="*/ 35 w 203"/>
                <a:gd name="T15" fmla="*/ 146 h 550"/>
                <a:gd name="T16" fmla="*/ 6 w 203"/>
                <a:gd name="T17" fmla="*/ 89 h 550"/>
                <a:gd name="T18" fmla="*/ 9 w 203"/>
                <a:gd name="T19" fmla="*/ 0 h 5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3"/>
                <a:gd name="T31" fmla="*/ 0 h 550"/>
                <a:gd name="T32" fmla="*/ 203 w 203"/>
                <a:gd name="T33" fmla="*/ 550 h 5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3" h="550">
                  <a:moveTo>
                    <a:pt x="203" y="550"/>
                  </a:moveTo>
                  <a:cubicBezTo>
                    <a:pt x="196" y="523"/>
                    <a:pt x="173" y="510"/>
                    <a:pt x="162" y="485"/>
                  </a:cubicBezTo>
                  <a:cubicBezTo>
                    <a:pt x="161" y="459"/>
                    <a:pt x="171" y="405"/>
                    <a:pt x="145" y="382"/>
                  </a:cubicBezTo>
                  <a:cubicBezTo>
                    <a:pt x="137" y="351"/>
                    <a:pt x="111" y="328"/>
                    <a:pt x="95" y="302"/>
                  </a:cubicBezTo>
                  <a:cubicBezTo>
                    <a:pt x="91" y="287"/>
                    <a:pt x="99" y="276"/>
                    <a:pt x="105" y="262"/>
                  </a:cubicBezTo>
                  <a:cubicBezTo>
                    <a:pt x="104" y="242"/>
                    <a:pt x="105" y="222"/>
                    <a:pt x="102" y="202"/>
                  </a:cubicBezTo>
                  <a:cubicBezTo>
                    <a:pt x="101" y="197"/>
                    <a:pt x="88" y="185"/>
                    <a:pt x="83" y="182"/>
                  </a:cubicBezTo>
                  <a:cubicBezTo>
                    <a:pt x="67" y="172"/>
                    <a:pt x="52" y="153"/>
                    <a:pt x="35" y="146"/>
                  </a:cubicBezTo>
                  <a:cubicBezTo>
                    <a:pt x="20" y="131"/>
                    <a:pt x="14" y="108"/>
                    <a:pt x="6" y="89"/>
                  </a:cubicBezTo>
                  <a:cubicBezTo>
                    <a:pt x="0" y="59"/>
                    <a:pt x="9" y="30"/>
                    <a:pt x="9" y="0"/>
                  </a:cubicBezTo>
                </a:path>
              </a:pathLst>
            </a:custGeom>
            <a:noFill/>
            <a:ln w="19050">
              <a:solidFill>
                <a:srgbClr val="00CCFF"/>
              </a:solidFill>
              <a:round/>
              <a:headEnd/>
              <a:tailEnd type="stealth" w="lg" len="lg"/>
            </a:ln>
            <a:extLst>
              <a:ext uri="{909E8E84-426E-40DD-AFC4-6F175D3DCCD1}">
                <a14:hiddenFill xmlns="" xmlns:a14="http://schemas.microsoft.com/office/drawing/2010/main">
                  <a:solidFill>
                    <a:srgbClr val="FFFFFF"/>
                  </a:solidFill>
                </a14:hiddenFill>
              </a:ext>
            </a:extLst>
          </p:spPr>
          <p:txBody>
            <a:bodyPr/>
            <a:lstStyle/>
            <a:p>
              <a:pPr defTabSz="914398"/>
              <a:endParaRPr lang="en-US">
                <a:solidFill>
                  <a:prstClr val="white"/>
                </a:solidFill>
              </a:endParaRPr>
            </a:p>
          </p:txBody>
        </p:sp>
      </p:grpSp>
      <p:sp>
        <p:nvSpPr>
          <p:cNvPr id="13" name="Rectangle 10"/>
          <p:cNvSpPr>
            <a:spLocks noChangeArrowheads="1"/>
          </p:cNvSpPr>
          <p:nvPr/>
        </p:nvSpPr>
        <p:spPr bwMode="auto">
          <a:xfrm>
            <a:off x="539751" y="1623536"/>
            <a:ext cx="8280400"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spAutoFit/>
          </a:bodyPr>
          <a:lstStyle/>
          <a:p>
            <a:pPr defTabSz="914398">
              <a:lnSpc>
                <a:spcPct val="150000"/>
              </a:lnSpc>
            </a:pPr>
            <a:r>
              <a:rPr lang="en-US" b="1" dirty="0">
                <a:solidFill>
                  <a:prstClr val="black"/>
                </a:solidFill>
                <a:latin typeface="Candara" pitchFamily="34" charset="0"/>
              </a:rPr>
              <a:t>  </a:t>
            </a:r>
            <a:r>
              <a:rPr lang="en-US" sz="2800" b="1" dirty="0">
                <a:solidFill>
                  <a:prstClr val="white"/>
                </a:solidFill>
                <a:latin typeface="Candara" pitchFamily="34" charset="0"/>
              </a:rPr>
              <a:t>Netley-Libau Marsh</a:t>
            </a:r>
            <a:endParaRPr lang="en-US" sz="2800" dirty="0">
              <a:solidFill>
                <a:prstClr val="white"/>
              </a:solidFill>
              <a:latin typeface="Candara" pitchFamily="34" charset="0"/>
            </a:endParaRPr>
          </a:p>
        </p:txBody>
      </p:sp>
      <p:pic>
        <p:nvPicPr>
          <p:cNvPr id="14" name="Picture 19" descr="DSCN3392"/>
          <p:cNvPicPr>
            <a:picLocks noChangeAspect="1" noChangeArrowheads="1"/>
          </p:cNvPicPr>
          <p:nvPr/>
        </p:nvPicPr>
        <p:blipFill>
          <a:blip r:embed="rId3" cstate="print">
            <a:lum bright="2000" contrast="20000"/>
            <a:extLst>
              <a:ext uri="{28A0092B-C50C-407E-A947-70E740481C1C}">
                <a14:useLocalDpi xmlns="" xmlns:a14="http://schemas.microsoft.com/office/drawing/2010/main" val="0"/>
              </a:ext>
            </a:extLst>
          </a:blip>
          <a:srcRect l="4195" r="12582" b="558"/>
          <a:stretch>
            <a:fillRect/>
          </a:stretch>
        </p:blipFill>
        <p:spPr bwMode="auto">
          <a:xfrm>
            <a:off x="2286000" y="3048000"/>
            <a:ext cx="3055937" cy="2736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5" name="Picture 7"/>
          <p:cNvPicPr>
            <a:picLocks noChangeAspect="1" noChangeArrowheads="1"/>
          </p:cNvPicPr>
          <p:nvPr/>
        </p:nvPicPr>
        <p:blipFill>
          <a:blip r:embed="rId4">
            <a:extLst>
              <a:ext uri="{28A0092B-C50C-407E-A947-70E740481C1C}">
                <a14:useLocalDpi xmlns="" xmlns:a14="http://schemas.microsoft.com/office/drawing/2010/main" val="0"/>
              </a:ext>
            </a:extLst>
          </a:blip>
          <a:srcRect l="32404" t="32314" r="32404" b="28435"/>
          <a:stretch>
            <a:fillRect/>
          </a:stretch>
        </p:blipFill>
        <p:spPr bwMode="auto">
          <a:xfrm>
            <a:off x="2658963" y="-76200"/>
            <a:ext cx="2834283" cy="315753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6" name="Picture 8"/>
          <p:cNvPicPr>
            <a:picLocks noChangeAspect="1" noChangeArrowheads="1"/>
          </p:cNvPicPr>
          <p:nvPr/>
        </p:nvPicPr>
        <p:blipFill>
          <a:blip r:embed="rId5">
            <a:extLst>
              <a:ext uri="{28A0092B-C50C-407E-A947-70E740481C1C}">
                <a14:useLocalDpi xmlns="" xmlns:a14="http://schemas.microsoft.com/office/drawing/2010/main" val="0"/>
              </a:ext>
            </a:extLst>
          </a:blip>
          <a:srcRect l="4195" r="12581"/>
          <a:stretch>
            <a:fillRect/>
          </a:stretch>
        </p:blipFill>
        <p:spPr bwMode="auto">
          <a:xfrm>
            <a:off x="5578971" y="-76199"/>
            <a:ext cx="3488829" cy="3146822"/>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7" name="Picture 9"/>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210442" y="-76199"/>
            <a:ext cx="2377083" cy="3169444"/>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4" name="Group 10"/>
          <p:cNvGrpSpPr>
            <a:grpSpLocks/>
          </p:cNvGrpSpPr>
          <p:nvPr/>
        </p:nvGrpSpPr>
        <p:grpSpPr bwMode="auto">
          <a:xfrm>
            <a:off x="1958875" y="1593057"/>
            <a:ext cx="1343025" cy="1428750"/>
            <a:chOff x="0" y="0"/>
            <a:chExt cx="1504" cy="1200"/>
          </a:xfrm>
        </p:grpSpPr>
        <p:sp>
          <p:nvSpPr>
            <p:cNvPr id="19" name="AutoShape 11"/>
            <p:cNvSpPr>
              <a:spLocks/>
            </p:cNvSpPr>
            <p:nvPr/>
          </p:nvSpPr>
          <p:spPr bwMode="auto">
            <a:xfrm>
              <a:off x="0" y="0"/>
              <a:ext cx="1504" cy="1200"/>
            </a:xfrm>
            <a:prstGeom prst="rightArrow">
              <a:avLst>
                <a:gd name="adj1" fmla="val 50000"/>
                <a:gd name="adj2" fmla="val 26477"/>
              </a:avLst>
            </a:prstGeom>
            <a:solidFill>
              <a:srgbClr val="3B3B3B"/>
            </a:solidFill>
            <a:ln w="9525">
              <a:solidFill>
                <a:schemeClr val="tx1"/>
              </a:solidFill>
              <a:miter lim="800000"/>
              <a:headEnd/>
              <a:tailEnd/>
            </a:ln>
          </p:spPr>
          <p:txBody>
            <a:bodyPr lIns="0" tIns="0" rIns="0" bIns="0"/>
            <a:lstStyle/>
            <a:p>
              <a:pPr defTabSz="914114"/>
              <a:endParaRPr lang="en-CA">
                <a:solidFill>
                  <a:srgbClr val="FFFFFF"/>
                </a:solidFill>
              </a:endParaRPr>
            </a:p>
          </p:txBody>
        </p:sp>
        <p:sp>
          <p:nvSpPr>
            <p:cNvPr id="20" name="Rectangle 12"/>
            <p:cNvSpPr>
              <a:spLocks/>
            </p:cNvSpPr>
            <p:nvPr/>
          </p:nvSpPr>
          <p:spPr bwMode="auto">
            <a:xfrm>
              <a:off x="48" y="192"/>
              <a:ext cx="1232" cy="8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63500" tIns="63500" rIns="63500" bIns="63500" anchor="ctr"/>
            <a:lstStyle/>
            <a:p>
              <a:pPr defTabSz="914114"/>
              <a:r>
                <a:rPr lang="en-US" sz="1600">
                  <a:solidFill>
                    <a:srgbClr val="FFFFFF"/>
                  </a:solidFill>
                  <a:ea typeface="Gill Sans"/>
                  <a:cs typeface="Gill Sans"/>
                </a:rPr>
                <a:t>Captured</a:t>
              </a:r>
              <a:endParaRPr lang="en-US">
                <a:solidFill>
                  <a:srgbClr val="FFFFFF"/>
                </a:solidFill>
                <a:ea typeface="Gill Sans"/>
                <a:cs typeface="Gill Sans"/>
              </a:endParaRPr>
            </a:p>
            <a:p>
              <a:pPr defTabSz="914114"/>
              <a:r>
                <a:rPr lang="en-US" sz="1600">
                  <a:solidFill>
                    <a:srgbClr val="FFFFFF"/>
                  </a:solidFill>
                  <a:ea typeface="Gill Sans"/>
                  <a:cs typeface="Gill Sans"/>
                </a:rPr>
                <a:t>P  N  C …</a:t>
              </a:r>
            </a:p>
          </p:txBody>
        </p:sp>
      </p:grpSp>
      <p:grpSp>
        <p:nvGrpSpPr>
          <p:cNvPr id="5" name="Group 13"/>
          <p:cNvGrpSpPr>
            <a:grpSpLocks/>
          </p:cNvGrpSpPr>
          <p:nvPr/>
        </p:nvGrpSpPr>
        <p:grpSpPr bwMode="auto">
          <a:xfrm>
            <a:off x="4877990" y="1593057"/>
            <a:ext cx="1371600" cy="1428750"/>
            <a:chOff x="0" y="0"/>
            <a:chExt cx="1536" cy="1200"/>
          </a:xfrm>
        </p:grpSpPr>
        <p:sp>
          <p:nvSpPr>
            <p:cNvPr id="22" name="AutoShape 14"/>
            <p:cNvSpPr>
              <a:spLocks/>
            </p:cNvSpPr>
            <p:nvPr/>
          </p:nvSpPr>
          <p:spPr bwMode="auto">
            <a:xfrm>
              <a:off x="68" y="0"/>
              <a:ext cx="1468" cy="1200"/>
            </a:xfrm>
            <a:prstGeom prst="rightArrow">
              <a:avLst>
                <a:gd name="adj1" fmla="val 50000"/>
                <a:gd name="adj2" fmla="val 26483"/>
              </a:avLst>
            </a:prstGeom>
            <a:solidFill>
              <a:srgbClr val="3B3B3B"/>
            </a:solidFill>
            <a:ln w="9525">
              <a:solidFill>
                <a:schemeClr val="tx1"/>
              </a:solidFill>
              <a:miter lim="800000"/>
              <a:headEnd/>
              <a:tailEnd/>
            </a:ln>
          </p:spPr>
          <p:txBody>
            <a:bodyPr lIns="0" tIns="0" rIns="0" bIns="0"/>
            <a:lstStyle/>
            <a:p>
              <a:pPr defTabSz="914114"/>
              <a:endParaRPr lang="en-CA">
                <a:solidFill>
                  <a:srgbClr val="FFFFFF"/>
                </a:solidFill>
              </a:endParaRPr>
            </a:p>
          </p:txBody>
        </p:sp>
        <p:sp>
          <p:nvSpPr>
            <p:cNvPr id="23" name="Rectangle 15"/>
            <p:cNvSpPr>
              <a:spLocks/>
            </p:cNvSpPr>
            <p:nvPr/>
          </p:nvSpPr>
          <p:spPr bwMode="auto">
            <a:xfrm>
              <a:off x="0" y="192"/>
              <a:ext cx="1494" cy="8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63500" tIns="63500" rIns="63500" bIns="63500" anchor="ctr"/>
            <a:lstStyle/>
            <a:p>
              <a:pPr defTabSz="914114"/>
              <a:r>
                <a:rPr lang="en-US" sz="1600">
                  <a:solidFill>
                    <a:srgbClr val="FFFFFF"/>
                  </a:solidFill>
                  <a:ea typeface="Gill Sans"/>
                  <a:cs typeface="Gill Sans"/>
                </a:rPr>
                <a:t>Exported</a:t>
              </a:r>
              <a:endParaRPr lang="en-US">
                <a:solidFill>
                  <a:srgbClr val="FFFFFF"/>
                </a:solidFill>
                <a:ea typeface="Gill Sans"/>
                <a:cs typeface="Gill Sans"/>
              </a:endParaRPr>
            </a:p>
            <a:p>
              <a:pPr defTabSz="914114"/>
              <a:r>
                <a:rPr lang="en-US">
                  <a:solidFill>
                    <a:srgbClr val="FFFFFF"/>
                  </a:solidFill>
                  <a:ea typeface="Gill Sans"/>
                  <a:cs typeface="Gill Sans"/>
                </a:rPr>
                <a:t>  </a:t>
              </a:r>
              <a:r>
                <a:rPr lang="en-US" sz="1600">
                  <a:solidFill>
                    <a:srgbClr val="FFFFFF"/>
                  </a:solidFill>
                  <a:ea typeface="Gill Sans"/>
                  <a:cs typeface="Gill Sans"/>
                </a:rPr>
                <a:t>P  N  C …</a:t>
              </a:r>
            </a:p>
          </p:txBody>
        </p:sp>
      </p:grpSp>
      <p:grpSp>
        <p:nvGrpSpPr>
          <p:cNvPr id="9" name="Group 16"/>
          <p:cNvGrpSpPr>
            <a:grpSpLocks/>
          </p:cNvGrpSpPr>
          <p:nvPr/>
        </p:nvGrpSpPr>
        <p:grpSpPr bwMode="auto">
          <a:xfrm>
            <a:off x="7772995" y="1868091"/>
            <a:ext cx="1133221" cy="1126331"/>
            <a:chOff x="0" y="0"/>
            <a:chExt cx="1268" cy="946"/>
          </a:xfrm>
        </p:grpSpPr>
        <p:sp>
          <p:nvSpPr>
            <p:cNvPr id="25" name="AutoShape 17"/>
            <p:cNvSpPr>
              <a:spLocks/>
            </p:cNvSpPr>
            <p:nvPr/>
          </p:nvSpPr>
          <p:spPr bwMode="auto">
            <a:xfrm rot="5400000">
              <a:off x="312" y="-231"/>
              <a:ext cx="666" cy="1128"/>
            </a:xfrm>
            <a:prstGeom prst="rightArrow">
              <a:avLst>
                <a:gd name="adj1" fmla="val 50000"/>
                <a:gd name="adj2" fmla="val 25000"/>
              </a:avLst>
            </a:prstGeom>
            <a:solidFill>
              <a:srgbClr val="3B3B3B"/>
            </a:solidFill>
            <a:ln w="9525">
              <a:solidFill>
                <a:schemeClr val="tx1"/>
              </a:solidFill>
              <a:miter lim="800000"/>
              <a:headEnd/>
              <a:tailEnd/>
            </a:ln>
          </p:spPr>
          <p:txBody>
            <a:bodyPr lIns="0" tIns="0" rIns="0" bIns="0"/>
            <a:lstStyle/>
            <a:p>
              <a:pPr defTabSz="914114"/>
              <a:endParaRPr lang="en-CA">
                <a:solidFill>
                  <a:srgbClr val="FFFFFF"/>
                </a:solidFill>
              </a:endParaRPr>
            </a:p>
          </p:txBody>
        </p:sp>
        <p:sp>
          <p:nvSpPr>
            <p:cNvPr id="26" name="Rectangle 18"/>
            <p:cNvSpPr>
              <a:spLocks/>
            </p:cNvSpPr>
            <p:nvPr/>
          </p:nvSpPr>
          <p:spPr bwMode="auto">
            <a:xfrm>
              <a:off x="564" y="243"/>
              <a:ext cx="258" cy="2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38100" tIns="38100" rIns="38100" bIns="38100">
              <a:spAutoFit/>
            </a:bodyPr>
            <a:lstStyle/>
            <a:p>
              <a:pPr defTabSz="914114"/>
              <a:r>
                <a:rPr lang="en-US">
                  <a:solidFill>
                    <a:srgbClr val="FFFFFF"/>
                  </a:solidFill>
                  <a:ea typeface="Gill Sans"/>
                  <a:cs typeface="Gill Sans"/>
                </a:rPr>
                <a:t>P</a:t>
              </a:r>
            </a:p>
          </p:txBody>
        </p:sp>
        <p:sp>
          <p:nvSpPr>
            <p:cNvPr id="27" name="Rectangle 19"/>
            <p:cNvSpPr>
              <a:spLocks/>
            </p:cNvSpPr>
            <p:nvPr/>
          </p:nvSpPr>
          <p:spPr bwMode="auto">
            <a:xfrm>
              <a:off x="0" y="726"/>
              <a:ext cx="1268" cy="220"/>
            </a:xfrm>
            <a:prstGeom prst="rect">
              <a:avLst/>
            </a:prstGeom>
            <a:solidFill>
              <a:srgbClr val="3B3B3B"/>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8100" tIns="38100" rIns="38100" bIns="38100">
              <a:spAutoFit/>
            </a:bodyPr>
            <a:lstStyle/>
            <a:p>
              <a:pPr defTabSz="914114"/>
              <a:r>
                <a:rPr lang="en-US" sz="1200" b="1">
                  <a:solidFill>
                    <a:srgbClr val="FFFFFF"/>
                  </a:solidFill>
                  <a:ea typeface="Gill Sans"/>
                  <a:cs typeface="Gill Sans"/>
                </a:rPr>
                <a:t>ASH Recovery</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500"/>
                            </p:stCondLst>
                            <p:childTnLst>
                              <p:par>
                                <p:cTn id="32" presetID="214097920" presetClass="entr" presetSubtype="202915584" fill="hold" nodeType="afterEffect">
                                  <p:stCondLst>
                                    <p:cond delay="500"/>
                                  </p:stCondLst>
                                  <p:childTnLst>
                                    <p:set>
                                      <p:cBhvr>
                                        <p:cTn id="33" dur="1" fill="hold">
                                          <p:stCondLst>
                                            <p:cond delay="499"/>
                                          </p:stCondLst>
                                        </p:cTn>
                                        <p:tgtEl>
                                          <p:spTgt spid="17"/>
                                        </p:tgtEl>
                                        <p:attrNameLst>
                                          <p:attrName>style.visibility</p:attrName>
                                        </p:attrNameLst>
                                      </p:cBhvr>
                                      <p:to>
                                        <p:strVal val="visible"/>
                                      </p:to>
                                    </p:set>
                                  </p:childTnLst>
                                </p:cTn>
                              </p:par>
                            </p:childTnLst>
                          </p:cTn>
                        </p:par>
                        <p:par>
                          <p:cTn id="34" fill="hold">
                            <p:stCondLst>
                              <p:cond delay="1500"/>
                            </p:stCondLst>
                            <p:childTnLst>
                              <p:par>
                                <p:cTn id="35" presetID="214097920" presetClass="entr" presetSubtype="202915624" fill="hold" nodeType="afterEffect">
                                  <p:stCondLst>
                                    <p:cond delay="500"/>
                                  </p:stCondLst>
                                  <p:childTnLst>
                                    <p:set>
                                      <p:cBhvr>
                                        <p:cTn id="36" dur="1" fill="hold">
                                          <p:stCondLst>
                                            <p:cond delay="499"/>
                                          </p:stCondLst>
                                        </p:cTn>
                                        <p:tgtEl>
                                          <p:spTgt spid="4"/>
                                        </p:tgtEl>
                                        <p:attrNameLst>
                                          <p:attrName>style.visibility</p:attrName>
                                        </p:attrNameLst>
                                      </p:cBhvr>
                                      <p:to>
                                        <p:strVal val="visible"/>
                                      </p:to>
                                    </p:set>
                                  </p:childTnLst>
                                </p:cTn>
                              </p:par>
                            </p:childTnLst>
                          </p:cTn>
                        </p:par>
                        <p:par>
                          <p:cTn id="37" fill="hold">
                            <p:stCondLst>
                              <p:cond delay="2500"/>
                            </p:stCondLst>
                            <p:childTnLst>
                              <p:par>
                                <p:cTn id="38" presetID="214097920" presetClass="entr" presetSubtype="202915496" fill="hold" nodeType="afterEffect">
                                  <p:stCondLst>
                                    <p:cond delay="500"/>
                                  </p:stCondLst>
                                  <p:childTnLst>
                                    <p:set>
                                      <p:cBhvr>
                                        <p:cTn id="39" dur="1" fill="hold">
                                          <p:stCondLst>
                                            <p:cond delay="499"/>
                                          </p:stCondLst>
                                        </p:cTn>
                                        <p:tgtEl>
                                          <p:spTgt spid="15"/>
                                        </p:tgtEl>
                                        <p:attrNameLst>
                                          <p:attrName>style.visibility</p:attrName>
                                        </p:attrNameLst>
                                      </p:cBhvr>
                                      <p:to>
                                        <p:strVal val="visible"/>
                                      </p:to>
                                    </p:set>
                                  </p:childTnLst>
                                </p:cTn>
                              </p:par>
                            </p:childTnLst>
                          </p:cTn>
                        </p:par>
                        <p:par>
                          <p:cTn id="40" fill="hold">
                            <p:stCondLst>
                              <p:cond delay="3500"/>
                            </p:stCondLst>
                            <p:childTnLst>
                              <p:par>
                                <p:cTn id="41" presetID="214097920" presetClass="entr" presetSubtype="202915752" fill="hold" nodeType="afterEffect">
                                  <p:stCondLst>
                                    <p:cond delay="500"/>
                                  </p:stCondLst>
                                  <p:childTnLst>
                                    <p:set>
                                      <p:cBhvr>
                                        <p:cTn id="42" dur="1" fill="hold">
                                          <p:stCondLst>
                                            <p:cond delay="499"/>
                                          </p:stCondLst>
                                        </p:cTn>
                                        <p:tgtEl>
                                          <p:spTgt spid="5"/>
                                        </p:tgtEl>
                                        <p:attrNameLst>
                                          <p:attrName>style.visibility</p:attrName>
                                        </p:attrNameLst>
                                      </p:cBhvr>
                                      <p:to>
                                        <p:strVal val="visible"/>
                                      </p:to>
                                    </p:set>
                                  </p:childTnLst>
                                </p:cTn>
                              </p:par>
                            </p:childTnLst>
                          </p:cTn>
                        </p:par>
                        <p:par>
                          <p:cTn id="43" fill="hold">
                            <p:stCondLst>
                              <p:cond delay="4500"/>
                            </p:stCondLst>
                            <p:childTnLst>
                              <p:par>
                                <p:cTn id="44" presetID="214097920" presetClass="entr" presetSubtype="202915792" fill="hold" nodeType="afterEffect">
                                  <p:stCondLst>
                                    <p:cond delay="500"/>
                                  </p:stCondLst>
                                  <p:childTnLst>
                                    <p:set>
                                      <p:cBhvr>
                                        <p:cTn id="45" dur="1" fill="hold">
                                          <p:stCondLst>
                                            <p:cond delay="499"/>
                                          </p:stCondLst>
                                        </p:cTn>
                                        <p:tgtEl>
                                          <p:spTgt spid="9"/>
                                        </p:tgtEl>
                                        <p:attrNameLst>
                                          <p:attrName>style.visibility</p:attrName>
                                        </p:attrNameLst>
                                      </p:cBhvr>
                                      <p:to>
                                        <p:strVal val="visible"/>
                                      </p:to>
                                    </p:set>
                                  </p:childTnLst>
                                </p:cTn>
                              </p:par>
                            </p:childTnLst>
                          </p:cTn>
                        </p:par>
                        <p:par>
                          <p:cTn id="46" fill="hold">
                            <p:stCondLst>
                              <p:cond delay="5500"/>
                            </p:stCondLst>
                            <p:childTnLst>
                              <p:par>
                                <p:cTn id="47" presetID="214097920" presetClass="entr" presetSubtype="202915536" fill="hold" nodeType="afterEffect">
                                  <p:stCondLst>
                                    <p:cond delay="500"/>
                                  </p:stCondLst>
                                  <p:childTnLst>
                                    <p:set>
                                      <p:cBhvr>
                                        <p:cTn id="48" dur="1" fill="hold">
                                          <p:stCondLst>
                                            <p:cond delay="4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347549"/>
            <a:ext cx="8443530" cy="4154984"/>
          </a:xfrm>
          <a:prstGeom prst="rect">
            <a:avLst/>
          </a:prstGeom>
          <a:noFill/>
        </p:spPr>
        <p:txBody>
          <a:bodyPr wrap="none" rtlCol="0">
            <a:spAutoFit/>
          </a:bodyPr>
          <a:lstStyle/>
          <a:p>
            <a:r>
              <a:rPr lang="en-US" sz="2400" dirty="0" smtClean="0"/>
              <a:t>Some key issues arising from the analysis of survey results:</a:t>
            </a:r>
          </a:p>
          <a:p>
            <a:r>
              <a:rPr lang="en-US" dirty="0" smtClean="0"/>
              <a:t>- </a:t>
            </a:r>
            <a:r>
              <a:rPr lang="en-US" sz="2400" dirty="0" smtClean="0"/>
              <a:t>The Challenge of Integration</a:t>
            </a:r>
          </a:p>
          <a:p>
            <a:r>
              <a:rPr lang="en-US" sz="2400" dirty="0" smtClean="0"/>
              <a:t>- The Political and Policy </a:t>
            </a:r>
            <a:r>
              <a:rPr lang="en-US" sz="2400" dirty="0" smtClean="0"/>
              <a:t>Interface</a:t>
            </a:r>
            <a:endParaRPr lang="en-US" sz="2400" dirty="0" smtClean="0"/>
          </a:p>
          <a:p>
            <a:r>
              <a:rPr lang="en-US" sz="2400" dirty="0" smtClean="0"/>
              <a:t>- The Changing Role of Rivers</a:t>
            </a:r>
          </a:p>
          <a:p>
            <a:pPr>
              <a:buFontTx/>
              <a:buChar char="-"/>
            </a:pPr>
            <a:r>
              <a:rPr lang="en-US" sz="2400" dirty="0" smtClean="0"/>
              <a:t> Monitoring Change in the Basins</a:t>
            </a:r>
          </a:p>
          <a:p>
            <a:pPr>
              <a:buFontTx/>
              <a:buChar char="-"/>
            </a:pPr>
            <a:r>
              <a:rPr lang="en-US" sz="2400" dirty="0" smtClean="0"/>
              <a:t> Implications of Energy and Food Production and Consumption</a:t>
            </a:r>
          </a:p>
          <a:p>
            <a:r>
              <a:rPr lang="en-US" sz="2400" dirty="0" smtClean="0"/>
              <a:t>- Data Issues and Integrated data systems</a:t>
            </a:r>
          </a:p>
          <a:p>
            <a:pPr>
              <a:buFontTx/>
              <a:buChar char="-"/>
            </a:pPr>
            <a:r>
              <a:rPr lang="en-US" sz="2400" dirty="0" smtClean="0"/>
              <a:t> Advancing IWRM (or Integrated Approaches to WM) and Political</a:t>
            </a:r>
          </a:p>
          <a:p>
            <a:r>
              <a:rPr lang="en-US" sz="2400" dirty="0" smtClean="0"/>
              <a:t>   Cooperation through Technical Cooperation</a:t>
            </a:r>
          </a:p>
          <a:p>
            <a:r>
              <a:rPr lang="en-US" sz="2400" dirty="0" smtClean="0"/>
              <a:t>- The influence of scale on Implementing IWRM</a:t>
            </a:r>
          </a:p>
          <a:p>
            <a:r>
              <a:rPr lang="en-US" sz="2400" dirty="0" smtClean="0"/>
              <a:t>- Water Management for the </a:t>
            </a:r>
            <a:r>
              <a:rPr lang="en-US" sz="2400" dirty="0" err="1" smtClean="0"/>
              <a:t>Bioeconomy</a:t>
            </a:r>
            <a:endParaRPr lang="en-US" sz="2400" dirty="0"/>
          </a:p>
        </p:txBody>
      </p:sp>
      <p:sp>
        <p:nvSpPr>
          <p:cNvPr id="3" name="TextBox 2"/>
          <p:cNvSpPr txBox="1"/>
          <p:nvPr/>
        </p:nvSpPr>
        <p:spPr>
          <a:xfrm>
            <a:off x="396939" y="381000"/>
            <a:ext cx="8594661" cy="738664"/>
          </a:xfrm>
          <a:prstGeom prst="rect">
            <a:avLst/>
          </a:prstGeom>
          <a:noFill/>
        </p:spPr>
        <p:txBody>
          <a:bodyPr wrap="none" rtlCol="0">
            <a:spAutoFit/>
          </a:bodyPr>
          <a:lstStyle/>
          <a:p>
            <a:r>
              <a:rPr lang="en-US" sz="2400" b="1" dirty="0" smtClean="0"/>
              <a:t>Observations from the GWSP Global Catchment Initiative Phase II</a:t>
            </a:r>
            <a:r>
              <a:rPr lang="en-US" sz="2400" dirty="0" smtClean="0"/>
              <a:t> </a:t>
            </a:r>
          </a:p>
          <a:p>
            <a:r>
              <a:rPr lang="en-US" dirty="0" smtClean="0"/>
              <a:t>(Based on Survey responses from 11 basins):</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676400" y="1371600"/>
            <a:ext cx="2971800" cy="26670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5410200" y="1371600"/>
            <a:ext cx="2971800" cy="2667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352800" y="4038600"/>
            <a:ext cx="2971800" cy="26670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607147" y="1688068"/>
            <a:ext cx="745653" cy="369332"/>
          </a:xfrm>
          <a:prstGeom prst="rect">
            <a:avLst/>
          </a:prstGeom>
          <a:noFill/>
        </p:spPr>
        <p:txBody>
          <a:bodyPr wrap="square" rtlCol="0">
            <a:spAutoFit/>
          </a:bodyPr>
          <a:lstStyle/>
          <a:p>
            <a:r>
              <a:rPr lang="en-US" b="1" dirty="0" smtClean="0"/>
              <a:t>FOOD</a:t>
            </a:r>
            <a:endParaRPr lang="en-US" b="1" dirty="0"/>
          </a:p>
        </p:txBody>
      </p:sp>
      <p:sp>
        <p:nvSpPr>
          <p:cNvPr id="32" name="TextBox 31"/>
          <p:cNvSpPr txBox="1"/>
          <p:nvPr/>
        </p:nvSpPr>
        <p:spPr>
          <a:xfrm>
            <a:off x="6324600" y="1764268"/>
            <a:ext cx="953723" cy="369332"/>
          </a:xfrm>
          <a:prstGeom prst="rect">
            <a:avLst/>
          </a:prstGeom>
          <a:noFill/>
        </p:spPr>
        <p:txBody>
          <a:bodyPr wrap="none" rtlCol="0">
            <a:spAutoFit/>
          </a:bodyPr>
          <a:lstStyle/>
          <a:p>
            <a:r>
              <a:rPr lang="en-US" b="1" dirty="0" smtClean="0"/>
              <a:t>ENERGY</a:t>
            </a:r>
            <a:endParaRPr lang="en-US" b="1" dirty="0"/>
          </a:p>
        </p:txBody>
      </p:sp>
      <p:sp>
        <p:nvSpPr>
          <p:cNvPr id="33" name="TextBox 32"/>
          <p:cNvSpPr txBox="1"/>
          <p:nvPr/>
        </p:nvSpPr>
        <p:spPr>
          <a:xfrm>
            <a:off x="4320467" y="6183868"/>
            <a:ext cx="861133" cy="369332"/>
          </a:xfrm>
          <a:prstGeom prst="rect">
            <a:avLst/>
          </a:prstGeom>
          <a:noFill/>
        </p:spPr>
        <p:txBody>
          <a:bodyPr wrap="none" rtlCol="0">
            <a:spAutoFit/>
          </a:bodyPr>
          <a:lstStyle/>
          <a:p>
            <a:r>
              <a:rPr lang="en-US" b="1" dirty="0" smtClean="0"/>
              <a:t>WATER</a:t>
            </a:r>
            <a:endParaRPr lang="en-US" b="1" dirty="0"/>
          </a:p>
        </p:txBody>
      </p:sp>
      <p:sp>
        <p:nvSpPr>
          <p:cNvPr id="34" name="TextBox 33"/>
          <p:cNvSpPr txBox="1"/>
          <p:nvPr/>
        </p:nvSpPr>
        <p:spPr>
          <a:xfrm>
            <a:off x="533400" y="304800"/>
            <a:ext cx="8266815" cy="1200329"/>
          </a:xfrm>
          <a:prstGeom prst="rect">
            <a:avLst/>
          </a:prstGeom>
          <a:noFill/>
        </p:spPr>
        <p:txBody>
          <a:bodyPr wrap="none" rtlCol="0">
            <a:spAutoFit/>
          </a:bodyPr>
          <a:lstStyle/>
          <a:p>
            <a:r>
              <a:rPr lang="en-US" sz="2400" dirty="0" smtClean="0"/>
              <a:t>Energy and food are generally managed separately each with the</a:t>
            </a:r>
          </a:p>
          <a:p>
            <a:r>
              <a:rPr lang="en-US" sz="2400" dirty="0" smtClean="0"/>
              <a:t>goal of maximizing the profit from production for a sector at the </a:t>
            </a:r>
          </a:p>
          <a:p>
            <a:r>
              <a:rPr lang="en-US" sz="2400" dirty="0" smtClean="0"/>
              <a:t>national scale.</a:t>
            </a:r>
            <a:endParaRPr lang="en-US" sz="2400" dirty="0"/>
          </a:p>
        </p:txBody>
      </p:sp>
      <p:sp>
        <p:nvSpPr>
          <p:cNvPr id="71" name="Curved Down Arrow 70"/>
          <p:cNvSpPr/>
          <p:nvPr/>
        </p:nvSpPr>
        <p:spPr>
          <a:xfrm rot="14051117">
            <a:off x="859796" y="4191403"/>
            <a:ext cx="2862930" cy="65932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Curved Down Arrow 71"/>
          <p:cNvSpPr/>
          <p:nvPr/>
        </p:nvSpPr>
        <p:spPr>
          <a:xfrm rot="7844538" flipH="1">
            <a:off x="5997963" y="4453040"/>
            <a:ext cx="2862930" cy="65932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TextBox 72"/>
          <p:cNvSpPr txBox="1"/>
          <p:nvPr/>
        </p:nvSpPr>
        <p:spPr>
          <a:xfrm>
            <a:off x="304800" y="5181600"/>
            <a:ext cx="2468817" cy="1200329"/>
          </a:xfrm>
          <a:prstGeom prst="rect">
            <a:avLst/>
          </a:prstGeom>
          <a:noFill/>
        </p:spPr>
        <p:txBody>
          <a:bodyPr wrap="none" rtlCol="0">
            <a:spAutoFit/>
          </a:bodyPr>
          <a:lstStyle/>
          <a:p>
            <a:r>
              <a:rPr lang="en-US" b="1" dirty="0" smtClean="0"/>
              <a:t>Water allocations</a:t>
            </a:r>
          </a:p>
          <a:p>
            <a:r>
              <a:rPr lang="en-US" b="1" dirty="0" smtClean="0"/>
              <a:t>determine the amount</a:t>
            </a:r>
          </a:p>
          <a:p>
            <a:r>
              <a:rPr lang="en-US" b="1" dirty="0" smtClean="0"/>
              <a:t>available in a given year</a:t>
            </a:r>
          </a:p>
          <a:p>
            <a:r>
              <a:rPr lang="en-US" b="1" dirty="0" smtClean="0"/>
              <a:t>to each sector</a:t>
            </a:r>
            <a:endParaRPr lang="en-US" b="1" dirty="0"/>
          </a:p>
        </p:txBody>
      </p:sp>
      <p:sp>
        <p:nvSpPr>
          <p:cNvPr id="74" name="TextBox 73"/>
          <p:cNvSpPr txBox="1"/>
          <p:nvPr/>
        </p:nvSpPr>
        <p:spPr>
          <a:xfrm>
            <a:off x="2057400" y="2133600"/>
            <a:ext cx="2405467" cy="1477328"/>
          </a:xfrm>
          <a:prstGeom prst="rect">
            <a:avLst/>
          </a:prstGeom>
          <a:noFill/>
        </p:spPr>
        <p:txBody>
          <a:bodyPr wrap="none" rtlCol="0">
            <a:spAutoFit/>
          </a:bodyPr>
          <a:lstStyle/>
          <a:p>
            <a:pPr>
              <a:buFontTx/>
              <a:buChar char="-"/>
            </a:pPr>
            <a:r>
              <a:rPr lang="en-US" dirty="0" smtClean="0"/>
              <a:t>Meet national needs.</a:t>
            </a:r>
          </a:p>
          <a:p>
            <a:pPr>
              <a:buFontTx/>
              <a:buChar char="-"/>
            </a:pPr>
            <a:r>
              <a:rPr lang="en-US" dirty="0" smtClean="0"/>
              <a:t> Generate revenue </a:t>
            </a:r>
          </a:p>
          <a:p>
            <a:r>
              <a:rPr lang="en-US" dirty="0" smtClean="0"/>
              <a:t>    through export.</a:t>
            </a:r>
          </a:p>
          <a:p>
            <a:pPr>
              <a:buFontTx/>
              <a:buChar char="-"/>
            </a:pPr>
            <a:r>
              <a:rPr lang="en-US" dirty="0" smtClean="0"/>
              <a:t>Distributed ownership</a:t>
            </a:r>
          </a:p>
          <a:p>
            <a:r>
              <a:rPr lang="en-US" dirty="0" smtClean="0"/>
              <a:t>   but relative poor.</a:t>
            </a:r>
            <a:endParaRPr lang="en-US" dirty="0"/>
          </a:p>
        </p:txBody>
      </p:sp>
      <p:sp>
        <p:nvSpPr>
          <p:cNvPr id="75" name="TextBox 74"/>
          <p:cNvSpPr txBox="1"/>
          <p:nvPr/>
        </p:nvSpPr>
        <p:spPr>
          <a:xfrm>
            <a:off x="5804693" y="2133600"/>
            <a:ext cx="2254015" cy="1477328"/>
          </a:xfrm>
          <a:prstGeom prst="rect">
            <a:avLst/>
          </a:prstGeom>
          <a:noFill/>
        </p:spPr>
        <p:txBody>
          <a:bodyPr wrap="none" rtlCol="0">
            <a:spAutoFit/>
          </a:bodyPr>
          <a:lstStyle/>
          <a:p>
            <a:pPr>
              <a:buFontTx/>
              <a:buChar char="-"/>
            </a:pPr>
            <a:r>
              <a:rPr lang="en-US" dirty="0" smtClean="0"/>
              <a:t>Meet national needs.</a:t>
            </a:r>
          </a:p>
          <a:p>
            <a:pPr>
              <a:buFontTx/>
              <a:buChar char="-"/>
            </a:pPr>
            <a:r>
              <a:rPr lang="en-US" dirty="0" smtClean="0"/>
              <a:t> Generate revenue </a:t>
            </a:r>
          </a:p>
          <a:p>
            <a:r>
              <a:rPr lang="en-US" dirty="0" smtClean="0"/>
              <a:t>    through export.</a:t>
            </a:r>
          </a:p>
          <a:p>
            <a:pPr>
              <a:buFontTx/>
              <a:buChar char="-"/>
            </a:pPr>
            <a:r>
              <a:rPr lang="en-US" dirty="0" smtClean="0"/>
              <a:t>Focused ownership</a:t>
            </a:r>
          </a:p>
          <a:p>
            <a:r>
              <a:rPr lang="en-US" dirty="0" smtClean="0"/>
              <a:t>   with a few rich.</a:t>
            </a:r>
            <a:endParaRPr lang="en-US" dirty="0"/>
          </a:p>
        </p:txBody>
      </p:sp>
      <p:sp>
        <p:nvSpPr>
          <p:cNvPr id="76" name="TextBox 75"/>
          <p:cNvSpPr txBox="1"/>
          <p:nvPr/>
        </p:nvSpPr>
        <p:spPr>
          <a:xfrm>
            <a:off x="3733800" y="4419600"/>
            <a:ext cx="2635786" cy="1754326"/>
          </a:xfrm>
          <a:prstGeom prst="rect">
            <a:avLst/>
          </a:prstGeom>
          <a:noFill/>
        </p:spPr>
        <p:txBody>
          <a:bodyPr wrap="none" rtlCol="0">
            <a:spAutoFit/>
          </a:bodyPr>
          <a:lstStyle/>
          <a:p>
            <a:pPr>
              <a:buFontTx/>
              <a:buChar char="-"/>
            </a:pPr>
            <a:r>
              <a:rPr lang="en-US" dirty="0" smtClean="0"/>
              <a:t> Meet regional needs</a:t>
            </a:r>
          </a:p>
          <a:p>
            <a:pPr>
              <a:buFontTx/>
              <a:buChar char="-"/>
            </a:pPr>
            <a:r>
              <a:rPr lang="en-US" dirty="0" smtClean="0"/>
              <a:t> Enable revenue </a:t>
            </a:r>
          </a:p>
          <a:p>
            <a:r>
              <a:rPr lang="en-US" dirty="0" smtClean="0"/>
              <a:t>    generation by exports</a:t>
            </a:r>
          </a:p>
          <a:p>
            <a:r>
              <a:rPr lang="en-US" dirty="0" smtClean="0"/>
              <a:t>    in other sectors</a:t>
            </a:r>
          </a:p>
          <a:p>
            <a:pPr>
              <a:buFontTx/>
              <a:buChar char="-"/>
            </a:pPr>
            <a:r>
              <a:rPr lang="en-US" dirty="0" smtClean="0"/>
              <a:t> Generally subsidized and</a:t>
            </a:r>
          </a:p>
          <a:p>
            <a:r>
              <a:rPr lang="en-US" dirty="0" smtClean="0"/>
              <a:t>  government controlled.</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p:cNvCxnSpPr/>
          <p:nvPr/>
        </p:nvCxnSpPr>
        <p:spPr>
          <a:xfrm rot="16200000" flipH="1">
            <a:off x="3352800" y="2667000"/>
            <a:ext cx="1752600" cy="6858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4" idx="0"/>
            <a:endCxn id="2" idx="5"/>
          </p:cNvCxnSpPr>
          <p:nvPr/>
        </p:nvCxnSpPr>
        <p:spPr>
          <a:xfrm rot="16200000" flipH="1">
            <a:off x="3844831" y="2594068"/>
            <a:ext cx="1514427" cy="59349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flipH="1">
            <a:off x="3657600" y="2667000"/>
            <a:ext cx="1524000" cy="6096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flipH="1">
            <a:off x="4152900" y="2628900"/>
            <a:ext cx="1295400" cy="4572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3200400" y="2819400"/>
            <a:ext cx="1676400" cy="6096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4495800" y="2514600"/>
            <a:ext cx="1066800" cy="4572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4914899" y="2552701"/>
            <a:ext cx="609602" cy="22859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2362200" y="1371600"/>
            <a:ext cx="2971800" cy="26670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3810000" y="1371600"/>
            <a:ext cx="2971800" cy="2667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819400" y="2133600"/>
            <a:ext cx="2971800" cy="26670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4" idx="0"/>
            <a:endCxn id="3" idx="2"/>
          </p:cNvCxnSpPr>
          <p:nvPr/>
        </p:nvCxnSpPr>
        <p:spPr>
          <a:xfrm rot="16200000" flipH="1" flipV="1">
            <a:off x="3771900" y="2171700"/>
            <a:ext cx="571500" cy="4953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3810000" y="2209800"/>
            <a:ext cx="838200" cy="6858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3886200" y="2286000"/>
            <a:ext cx="990600" cy="8382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3962400" y="2362200"/>
            <a:ext cx="1143000" cy="9906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4114802" y="2514598"/>
            <a:ext cx="1143001" cy="99060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4267200" y="2666999"/>
            <a:ext cx="1143001" cy="9906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533900" y="2781300"/>
            <a:ext cx="1066800" cy="9906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064347" y="1688068"/>
            <a:ext cx="745653" cy="369332"/>
          </a:xfrm>
          <a:prstGeom prst="rect">
            <a:avLst/>
          </a:prstGeom>
          <a:noFill/>
        </p:spPr>
        <p:txBody>
          <a:bodyPr wrap="none" rtlCol="0">
            <a:spAutoFit/>
          </a:bodyPr>
          <a:lstStyle/>
          <a:p>
            <a:r>
              <a:rPr lang="en-US" b="1" dirty="0" smtClean="0"/>
              <a:t>FOOD</a:t>
            </a:r>
            <a:endParaRPr lang="en-US" b="1" dirty="0"/>
          </a:p>
        </p:txBody>
      </p:sp>
      <p:sp>
        <p:nvSpPr>
          <p:cNvPr id="32" name="TextBox 31"/>
          <p:cNvSpPr txBox="1"/>
          <p:nvPr/>
        </p:nvSpPr>
        <p:spPr>
          <a:xfrm>
            <a:off x="5334000" y="1764268"/>
            <a:ext cx="953723" cy="369332"/>
          </a:xfrm>
          <a:prstGeom prst="rect">
            <a:avLst/>
          </a:prstGeom>
          <a:noFill/>
        </p:spPr>
        <p:txBody>
          <a:bodyPr wrap="none" rtlCol="0">
            <a:spAutoFit/>
          </a:bodyPr>
          <a:lstStyle/>
          <a:p>
            <a:r>
              <a:rPr lang="en-US" b="1" dirty="0" smtClean="0"/>
              <a:t>ENERGY</a:t>
            </a:r>
            <a:endParaRPr lang="en-US" b="1" dirty="0"/>
          </a:p>
        </p:txBody>
      </p:sp>
      <p:sp>
        <p:nvSpPr>
          <p:cNvPr id="33" name="TextBox 32"/>
          <p:cNvSpPr txBox="1"/>
          <p:nvPr/>
        </p:nvSpPr>
        <p:spPr>
          <a:xfrm>
            <a:off x="3787067" y="4191000"/>
            <a:ext cx="861133" cy="369332"/>
          </a:xfrm>
          <a:prstGeom prst="rect">
            <a:avLst/>
          </a:prstGeom>
          <a:noFill/>
        </p:spPr>
        <p:txBody>
          <a:bodyPr wrap="none" rtlCol="0">
            <a:spAutoFit/>
          </a:bodyPr>
          <a:lstStyle/>
          <a:p>
            <a:r>
              <a:rPr lang="en-US" b="1" dirty="0" smtClean="0"/>
              <a:t>WATER</a:t>
            </a:r>
            <a:endParaRPr lang="en-US" b="1" dirty="0"/>
          </a:p>
        </p:txBody>
      </p:sp>
      <p:sp>
        <p:nvSpPr>
          <p:cNvPr id="34" name="TextBox 33"/>
          <p:cNvSpPr txBox="1"/>
          <p:nvPr/>
        </p:nvSpPr>
        <p:spPr>
          <a:xfrm>
            <a:off x="533400" y="304800"/>
            <a:ext cx="7645298" cy="830997"/>
          </a:xfrm>
          <a:prstGeom prst="rect">
            <a:avLst/>
          </a:prstGeom>
          <a:noFill/>
        </p:spPr>
        <p:txBody>
          <a:bodyPr wrap="none" rtlCol="0">
            <a:spAutoFit/>
          </a:bodyPr>
          <a:lstStyle/>
          <a:p>
            <a:r>
              <a:rPr lang="en-US" sz="2400" dirty="0" smtClean="0"/>
              <a:t>Significant areas of overlap exist between the management </a:t>
            </a:r>
          </a:p>
          <a:p>
            <a:r>
              <a:rPr lang="en-US" sz="2400" dirty="0" smtClean="0"/>
              <a:t>needs of water, energy and food.</a:t>
            </a:r>
            <a:endParaRPr lang="en-US" sz="2400" dirty="0"/>
          </a:p>
        </p:txBody>
      </p:sp>
      <p:sp>
        <p:nvSpPr>
          <p:cNvPr id="36" name="TextBox 35"/>
          <p:cNvSpPr txBox="1"/>
          <p:nvPr/>
        </p:nvSpPr>
        <p:spPr>
          <a:xfrm>
            <a:off x="1699916" y="4800600"/>
            <a:ext cx="6301084" cy="1477328"/>
          </a:xfrm>
          <a:prstGeom prst="rect">
            <a:avLst/>
          </a:prstGeom>
          <a:noFill/>
        </p:spPr>
        <p:txBody>
          <a:bodyPr wrap="none" rtlCol="0">
            <a:spAutoFit/>
          </a:bodyPr>
          <a:lstStyle/>
          <a:p>
            <a:r>
              <a:rPr lang="en-US" b="1" dirty="0" smtClean="0"/>
              <a:t>Some areas where joint risk should be addressed:</a:t>
            </a:r>
          </a:p>
          <a:p>
            <a:pPr>
              <a:buFontTx/>
              <a:buChar char="-"/>
            </a:pPr>
            <a:r>
              <a:rPr lang="en-US" b="1" dirty="0" smtClean="0"/>
              <a:t> Climate change (trends, shifts and extremes)</a:t>
            </a:r>
          </a:p>
          <a:p>
            <a:pPr>
              <a:buFontTx/>
              <a:buChar char="-"/>
            </a:pPr>
            <a:r>
              <a:rPr lang="en-US" b="1" dirty="0" smtClean="0"/>
              <a:t> Economics/ investments</a:t>
            </a:r>
          </a:p>
          <a:p>
            <a:pPr>
              <a:buFontTx/>
              <a:buChar char="-"/>
            </a:pPr>
            <a:r>
              <a:rPr lang="en-US" b="1" dirty="0" smtClean="0"/>
              <a:t> Links to environmental services</a:t>
            </a:r>
          </a:p>
          <a:p>
            <a:pPr>
              <a:buFontTx/>
              <a:buChar char="-"/>
            </a:pPr>
            <a:r>
              <a:rPr lang="en-US" b="1" dirty="0" smtClean="0"/>
              <a:t> Pressures from increasing consumption due to demographics.</a:t>
            </a:r>
            <a:endParaRPr lang="en-US" b="1" dirty="0"/>
          </a:p>
        </p:txBody>
      </p:sp>
      <p:cxnSp>
        <p:nvCxnSpPr>
          <p:cNvPr id="38" name="Straight Connector 37"/>
          <p:cNvCxnSpPr/>
          <p:nvPr/>
        </p:nvCxnSpPr>
        <p:spPr>
          <a:xfrm rot="5400000">
            <a:off x="4686300" y="2933700"/>
            <a:ext cx="1066800" cy="9906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4914900" y="3238500"/>
            <a:ext cx="838200" cy="762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4" idx="6"/>
            <a:endCxn id="3" idx="4"/>
          </p:cNvCxnSpPr>
          <p:nvPr/>
        </p:nvCxnSpPr>
        <p:spPr>
          <a:xfrm flipH="1">
            <a:off x="5295900" y="3467100"/>
            <a:ext cx="495300" cy="5715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5486400" y="3733800"/>
            <a:ext cx="304800" cy="3048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2705100" y="3543300"/>
            <a:ext cx="381000" cy="1524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2667000" y="3352800"/>
            <a:ext cx="762000" cy="30479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2590800" y="3200400"/>
            <a:ext cx="1219200" cy="4572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2705100" y="3086100"/>
            <a:ext cx="1371600" cy="5334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2" idx="4"/>
          </p:cNvCxnSpPr>
          <p:nvPr/>
        </p:nvCxnSpPr>
        <p:spPr>
          <a:xfrm rot="16200000" flipH="1">
            <a:off x="2838450" y="3028950"/>
            <a:ext cx="1447800" cy="5715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933700" y="2933700"/>
            <a:ext cx="1600200" cy="6096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3047999" y="2819400"/>
            <a:ext cx="1752600" cy="6858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71069" y="6096000"/>
            <a:ext cx="9246634" cy="830997"/>
          </a:xfrm>
          <a:prstGeom prst="rect">
            <a:avLst/>
          </a:prstGeom>
          <a:noFill/>
        </p:spPr>
        <p:txBody>
          <a:bodyPr wrap="none" rtlCol="0">
            <a:spAutoFit/>
          </a:bodyPr>
          <a:lstStyle/>
          <a:p>
            <a:r>
              <a:rPr lang="en-US" sz="2400" dirty="0" smtClean="0"/>
              <a:t>Unfortunately, the needs of the environment are not well articulated in</a:t>
            </a:r>
          </a:p>
          <a:p>
            <a:r>
              <a:rPr lang="en-US" sz="2400" dirty="0" smtClean="0"/>
              <a:t>most national policies.</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par>
                                <p:cTn id="8" presetID="22" presetClass="entr" presetSubtype="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up)">
                                      <p:cBhvr>
                                        <p:cTn id="10" dur="500"/>
                                        <p:tgtEl>
                                          <p:spTgt spid="26"/>
                                        </p:tgtEl>
                                      </p:cBhvr>
                                    </p:animEffect>
                                  </p:childTnLst>
                                </p:cTn>
                              </p:par>
                              <p:par>
                                <p:cTn id="11" presetID="22" presetClass="entr" presetSubtype="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up)">
                                      <p:cBhvr>
                                        <p:cTn id="13" dur="500"/>
                                        <p:tgtEl>
                                          <p:spTgt spid="27"/>
                                        </p:tgtEl>
                                      </p:cBhvr>
                                    </p:animEffect>
                                  </p:childTnLst>
                                </p:cTn>
                              </p:par>
                              <p:par>
                                <p:cTn id="14" presetID="22" presetClass="entr" presetSubtype="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500"/>
                                        <p:tgtEl>
                                          <p:spTgt spid="28"/>
                                        </p:tgtEl>
                                      </p:cBhvr>
                                    </p:animEffect>
                                  </p:childTnLst>
                                </p:cTn>
                              </p:par>
                              <p:par>
                                <p:cTn id="17" presetID="22" presetClass="entr" presetSubtype="1"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up)">
                                      <p:cBhvr>
                                        <p:cTn id="19" dur="500"/>
                                        <p:tgtEl>
                                          <p:spTgt spid="29"/>
                                        </p:tgtEl>
                                      </p:cBhvr>
                                    </p:animEffect>
                                  </p:childTnLst>
                                </p:cTn>
                              </p:par>
                              <p:par>
                                <p:cTn id="20" presetID="22" presetClass="entr" presetSubtype="1"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up)">
                                      <p:cBhvr>
                                        <p:cTn id="22" dur="500"/>
                                        <p:tgtEl>
                                          <p:spTgt spid="30"/>
                                        </p:tgtEl>
                                      </p:cBhvr>
                                    </p:animEffect>
                                  </p:childTnLst>
                                </p:cTn>
                              </p:par>
                              <p:par>
                                <p:cTn id="23" presetID="22" presetClass="entr" presetSubtype="1"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up)">
                                      <p:cBhvr>
                                        <p:cTn id="25" dur="500"/>
                                        <p:tgtEl>
                                          <p:spTgt spid="35"/>
                                        </p:tgtEl>
                                      </p:cBhvr>
                                    </p:animEffect>
                                  </p:childTnLst>
                                </p:cTn>
                              </p:par>
                              <p:par>
                                <p:cTn id="26" presetID="22" presetClass="entr" presetSubtype="1"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up)">
                                      <p:cBhvr>
                                        <p:cTn id="28" dur="500"/>
                                        <p:tgtEl>
                                          <p:spTgt spid="37"/>
                                        </p:tgtEl>
                                      </p:cBhvr>
                                    </p:animEffect>
                                  </p:childTnLst>
                                </p:cTn>
                              </p:par>
                              <p:par>
                                <p:cTn id="29" presetID="22" presetClass="entr" presetSubtype="1"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ipe(up)">
                                      <p:cBhvr>
                                        <p:cTn id="31" dur="500"/>
                                        <p:tgtEl>
                                          <p:spTgt spid="50"/>
                                        </p:tgtEl>
                                      </p:cBhvr>
                                    </p:animEffect>
                                  </p:childTnLst>
                                </p:cTn>
                              </p:par>
                              <p:par>
                                <p:cTn id="32" presetID="22" presetClass="entr" presetSubtype="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par>
                                <p:cTn id="35" presetID="22" presetClass="entr" presetSubtype="1"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up)">
                                      <p:cBhvr>
                                        <p:cTn id="37" dur="500"/>
                                        <p:tgtEl>
                                          <p:spTgt spid="22"/>
                                        </p:tgtEl>
                                      </p:cBhvr>
                                    </p:animEffect>
                                  </p:childTnLst>
                                </p:cTn>
                              </p:par>
                              <p:par>
                                <p:cTn id="38" presetID="22" presetClass="entr" presetSubtype="1"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up)">
                                      <p:cBhvr>
                                        <p:cTn id="40" dur="500"/>
                                        <p:tgtEl>
                                          <p:spTgt spid="24"/>
                                        </p:tgtEl>
                                      </p:cBhvr>
                                    </p:animEffect>
                                  </p:childTnLst>
                                </p:cTn>
                              </p:par>
                              <p:par>
                                <p:cTn id="41" presetID="22" presetClass="entr" presetSubtype="1"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up)">
                                      <p:cBhvr>
                                        <p:cTn id="43" dur="500"/>
                                        <p:tgtEl>
                                          <p:spTgt spid="47"/>
                                        </p:tgtEl>
                                      </p:cBhvr>
                                    </p:animEffect>
                                  </p:childTnLst>
                                </p:cTn>
                              </p:par>
                              <p:par>
                                <p:cTn id="44" presetID="22" presetClass="entr" presetSubtype="1"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wipe(up)">
                                      <p:cBhvr>
                                        <p:cTn id="46" dur="500"/>
                                        <p:tgtEl>
                                          <p:spTgt spid="4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right)">
                                      <p:cBhvr>
                                        <p:cTn id="51" dur="500"/>
                                        <p:tgtEl>
                                          <p:spTgt spid="6"/>
                                        </p:tgtEl>
                                      </p:cBhvr>
                                    </p:animEffect>
                                  </p:childTnLst>
                                </p:cTn>
                              </p:par>
                              <p:par>
                                <p:cTn id="52" presetID="22" presetClass="entr" presetSubtype="2"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right)">
                                      <p:cBhvr>
                                        <p:cTn id="54" dur="500"/>
                                        <p:tgtEl>
                                          <p:spTgt spid="7"/>
                                        </p:tgtEl>
                                      </p:cBhvr>
                                    </p:animEffect>
                                  </p:childTnLst>
                                </p:cTn>
                              </p:par>
                              <p:par>
                                <p:cTn id="55" presetID="22" presetClass="entr" presetSubtype="2"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right)">
                                      <p:cBhvr>
                                        <p:cTn id="57" dur="500"/>
                                        <p:tgtEl>
                                          <p:spTgt spid="8"/>
                                        </p:tgtEl>
                                      </p:cBhvr>
                                    </p:animEffect>
                                  </p:childTnLst>
                                </p:cTn>
                              </p:par>
                              <p:par>
                                <p:cTn id="58" presetID="22" presetClass="entr" presetSubtype="2"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right)">
                                      <p:cBhvr>
                                        <p:cTn id="60" dur="500"/>
                                        <p:tgtEl>
                                          <p:spTgt spid="9"/>
                                        </p:tgtEl>
                                      </p:cBhvr>
                                    </p:animEffect>
                                  </p:childTnLst>
                                </p:cTn>
                              </p:par>
                              <p:par>
                                <p:cTn id="61" presetID="22" presetClass="entr" presetSubtype="2"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right)">
                                      <p:cBhvr>
                                        <p:cTn id="63" dur="500"/>
                                        <p:tgtEl>
                                          <p:spTgt spid="10"/>
                                        </p:tgtEl>
                                      </p:cBhvr>
                                    </p:animEffect>
                                  </p:childTnLst>
                                </p:cTn>
                              </p:par>
                              <p:par>
                                <p:cTn id="64" presetID="22" presetClass="entr" presetSubtype="2"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ipe(right)">
                                      <p:cBhvr>
                                        <p:cTn id="66" dur="500"/>
                                        <p:tgtEl>
                                          <p:spTgt spid="11"/>
                                        </p:tgtEl>
                                      </p:cBhvr>
                                    </p:animEffect>
                                  </p:childTnLst>
                                </p:cTn>
                              </p:par>
                              <p:par>
                                <p:cTn id="67" presetID="22" presetClass="entr" presetSubtype="2"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wipe(right)">
                                      <p:cBhvr>
                                        <p:cTn id="69" dur="500"/>
                                        <p:tgtEl>
                                          <p:spTgt spid="12"/>
                                        </p:tgtEl>
                                      </p:cBhvr>
                                    </p:animEffect>
                                  </p:childTnLst>
                                </p:cTn>
                              </p:par>
                              <p:par>
                                <p:cTn id="70" presetID="22" presetClass="entr" presetSubtype="2" fill="hold"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wipe(right)">
                                      <p:cBhvr>
                                        <p:cTn id="72" dur="500"/>
                                        <p:tgtEl>
                                          <p:spTgt spid="38"/>
                                        </p:tgtEl>
                                      </p:cBhvr>
                                    </p:animEffect>
                                  </p:childTnLst>
                                </p:cTn>
                              </p:par>
                              <p:par>
                                <p:cTn id="73" presetID="22" presetClass="entr" presetSubtype="2" fill="hold"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wipe(right)">
                                      <p:cBhvr>
                                        <p:cTn id="75" dur="500"/>
                                        <p:tgtEl>
                                          <p:spTgt spid="39"/>
                                        </p:tgtEl>
                                      </p:cBhvr>
                                    </p:animEffect>
                                  </p:childTnLst>
                                </p:cTn>
                              </p:par>
                              <p:par>
                                <p:cTn id="76" presetID="22" presetClass="entr" presetSubtype="2" fill="hold"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wipe(right)">
                                      <p:cBhvr>
                                        <p:cTn id="78" dur="500"/>
                                        <p:tgtEl>
                                          <p:spTgt spid="40"/>
                                        </p:tgtEl>
                                      </p:cBhvr>
                                    </p:animEffect>
                                  </p:childTnLst>
                                </p:cTn>
                              </p:par>
                              <p:par>
                                <p:cTn id="79" presetID="22" presetClass="entr" presetSubtype="2" fill="hold" nodeType="with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wipe(right)">
                                      <p:cBhvr>
                                        <p:cTn id="81" dur="500"/>
                                        <p:tgtEl>
                                          <p:spTgt spid="41"/>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wipe(up)">
                                      <p:cBhvr>
                                        <p:cTn id="86" dur="500"/>
                                        <p:tgtEl>
                                          <p:spTgt spid="36"/>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wipe(left)">
                                      <p:cBhvr>
                                        <p:cTn id="9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eyns18"/>
          <p:cNvPicPr>
            <a:picLocks noChangeAspect="1" noChangeArrowheads="1"/>
          </p:cNvPicPr>
          <p:nvPr/>
        </p:nvPicPr>
        <p:blipFill>
          <a:blip r:embed="rId2"/>
          <a:srcRect/>
          <a:stretch>
            <a:fillRect/>
          </a:stretch>
        </p:blipFill>
        <p:spPr>
          <a:xfrm>
            <a:off x="1990021" y="2514600"/>
            <a:ext cx="5461882" cy="4191000"/>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4" name="TextBox 3"/>
          <p:cNvSpPr txBox="1"/>
          <p:nvPr/>
        </p:nvSpPr>
        <p:spPr>
          <a:xfrm>
            <a:off x="334342" y="206276"/>
            <a:ext cx="8693149" cy="2308324"/>
          </a:xfrm>
          <a:prstGeom prst="rect">
            <a:avLst/>
          </a:prstGeom>
          <a:noFill/>
        </p:spPr>
        <p:txBody>
          <a:bodyPr wrap="none" rtlCol="0">
            <a:spAutoFit/>
          </a:bodyPr>
          <a:lstStyle/>
          <a:p>
            <a:r>
              <a:rPr lang="en-US" sz="2400" dirty="0" smtClean="0"/>
              <a:t>Many basins are </a:t>
            </a:r>
            <a:r>
              <a:rPr lang="en-US" sz="2400" dirty="0" err="1" smtClean="0"/>
              <a:t>transboundary</a:t>
            </a:r>
            <a:r>
              <a:rPr lang="en-US" sz="2400" dirty="0" smtClean="0"/>
              <a:t> basins.  Managing these</a:t>
            </a:r>
          </a:p>
          <a:p>
            <a:r>
              <a:rPr lang="en-US" sz="2400" dirty="0" smtClean="0"/>
              <a:t>basins with only national perspective limits the sharing the benefits</a:t>
            </a:r>
          </a:p>
          <a:p>
            <a:r>
              <a:rPr lang="en-US" sz="2400" dirty="0" smtClean="0"/>
              <a:t>of water for food and energy production and environmental</a:t>
            </a:r>
          </a:p>
          <a:p>
            <a:r>
              <a:rPr lang="en-US" sz="2400" dirty="0" smtClean="0"/>
              <a:t>sustainability   The concept of Integrated Water Resources</a:t>
            </a:r>
          </a:p>
          <a:p>
            <a:r>
              <a:rPr lang="en-US" sz="2400" dirty="0" smtClean="0"/>
              <a:t>Management (IWRM) enables joint development of water resources</a:t>
            </a:r>
          </a:p>
          <a:p>
            <a:r>
              <a:rPr lang="en-US" sz="2400" dirty="0" smtClean="0"/>
              <a:t>on a basin by basin basis.  But….. </a:t>
            </a:r>
            <a:r>
              <a:rPr lang="en-US" sz="2400" dirty="0" smtClean="0"/>
              <a:t>it </a:t>
            </a:r>
            <a:r>
              <a:rPr lang="en-US" sz="2400" dirty="0" smtClean="0"/>
              <a:t>is not easy to implement.</a:t>
            </a:r>
            <a:endParaRPr lang="en-US" sz="2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0789" y="381000"/>
            <a:ext cx="5747792" cy="523220"/>
          </a:xfrm>
          <a:prstGeom prst="rect">
            <a:avLst/>
          </a:prstGeom>
          <a:noFill/>
        </p:spPr>
        <p:txBody>
          <a:bodyPr wrap="none" rtlCol="0">
            <a:spAutoFit/>
          </a:bodyPr>
          <a:lstStyle/>
          <a:p>
            <a:r>
              <a:rPr lang="en-US" sz="2800" b="1" dirty="0" smtClean="0"/>
              <a:t>Pathways for Implementing Solutions</a:t>
            </a:r>
            <a:endParaRPr lang="en-US" sz="2800" b="1" dirty="0"/>
          </a:p>
        </p:txBody>
      </p:sp>
      <p:sp>
        <p:nvSpPr>
          <p:cNvPr id="3" name="TextBox 2"/>
          <p:cNvSpPr txBox="1"/>
          <p:nvPr/>
        </p:nvSpPr>
        <p:spPr>
          <a:xfrm>
            <a:off x="838200" y="1066800"/>
            <a:ext cx="7696200" cy="5909310"/>
          </a:xfrm>
          <a:prstGeom prst="rect">
            <a:avLst/>
          </a:prstGeom>
          <a:noFill/>
        </p:spPr>
        <p:txBody>
          <a:bodyPr wrap="square" rtlCol="0">
            <a:spAutoFit/>
          </a:bodyPr>
          <a:lstStyle/>
          <a:p>
            <a:r>
              <a:rPr lang="en-US" b="1" dirty="0" smtClean="0"/>
              <a:t>Path 1: Increase the contributions of science by linking the science and observational systems to policy objectives through targets and sustainable monitoring.</a:t>
            </a:r>
          </a:p>
          <a:p>
            <a:endParaRPr lang="en-US" b="1" dirty="0" smtClean="0"/>
          </a:p>
          <a:p>
            <a:r>
              <a:rPr lang="en-US" b="1" dirty="0" smtClean="0"/>
              <a:t>Path 2: Broaden the ownership of the sustainable development by creating a more open governance process that includes citizens, private sector and all levels of government.</a:t>
            </a:r>
          </a:p>
          <a:p>
            <a:endParaRPr lang="en-US" b="1" dirty="0" smtClean="0"/>
          </a:p>
          <a:p>
            <a:r>
              <a:rPr lang="en-US" b="1" dirty="0" smtClean="0"/>
              <a:t>Path 3: Develop water management plans within an Integrated Water Resource Management framework to implement regional </a:t>
            </a:r>
            <a:r>
              <a:rPr lang="en-US" b="1" dirty="0" err="1" smtClean="0"/>
              <a:t>bioeconomies</a:t>
            </a:r>
            <a:r>
              <a:rPr lang="en-US" b="1" dirty="0" smtClean="0"/>
              <a:t> that will combine water and land management to maximize contributions to Sustainable Development. </a:t>
            </a:r>
          </a:p>
          <a:p>
            <a:endParaRPr lang="en-US" b="1" dirty="0" smtClean="0"/>
          </a:p>
          <a:p>
            <a:r>
              <a:rPr lang="en-US" b="1" dirty="0" smtClean="0"/>
              <a:t>Path 4:  Analyze the interactions between land ownership/ management and water impacts to determine where adjustments can be made to improve water availability and quality.</a:t>
            </a:r>
          </a:p>
          <a:p>
            <a:endParaRPr lang="en-US" b="1" dirty="0" smtClean="0"/>
          </a:p>
          <a:p>
            <a:r>
              <a:rPr lang="en-US" b="1" dirty="0" smtClean="0"/>
              <a:t>Path 5: Develop a strategy for encouraging investments in water infrastructure that advances the sustainable development of  Water for food, energy and environmental security. </a:t>
            </a:r>
          </a:p>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p:cNvPicPr>
            <a:picLocks noChangeAspect="1" noChangeArrowheads="1"/>
          </p:cNvPicPr>
          <p:nvPr/>
        </p:nvPicPr>
        <p:blipFill>
          <a:blip r:embed="rId3"/>
          <a:srcRect/>
          <a:stretch>
            <a:fillRect/>
          </a:stretch>
        </p:blipFill>
        <p:spPr bwMode="auto">
          <a:xfrm>
            <a:off x="0" y="-76200"/>
            <a:ext cx="9144000" cy="6934200"/>
          </a:xfrm>
          <a:prstGeom prst="rect">
            <a:avLst/>
          </a:prstGeom>
          <a:noFill/>
          <a:ln w="9525">
            <a:noFill/>
            <a:miter lim="800000"/>
            <a:headEnd/>
            <a:tailEnd/>
          </a:ln>
          <a:effectLst/>
        </p:spPr>
      </p:pic>
      <p:sp>
        <p:nvSpPr>
          <p:cNvPr id="12289" name="Rectangle 1"/>
          <p:cNvSpPr>
            <a:spLocks noGrp="1" noChangeArrowheads="1"/>
          </p:cNvSpPr>
          <p:nvPr>
            <p:ph type="title"/>
          </p:nvPr>
        </p:nvSpPr>
        <p:spPr>
          <a:xfrm>
            <a:off x="228600" y="990600"/>
            <a:ext cx="8534400" cy="885825"/>
          </a:xfrm>
          <a:solidFill>
            <a:schemeClr val="bg1">
              <a:alpha val="64999"/>
            </a:schemeClr>
          </a:solidFill>
          <a:ln/>
        </p:spPr>
        <p:txBody>
          <a:bodyPr>
            <a:normAutofit fontScale="90000"/>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000" dirty="0">
                <a:ea typeface="宋体" pitchFamily="2" charset="-122"/>
              </a:rPr>
              <a:t>WA-01 Integrated Water Information (incl. Floods and Droughts)</a:t>
            </a:r>
          </a:p>
        </p:txBody>
      </p:sp>
      <p:sp>
        <p:nvSpPr>
          <p:cNvPr id="12291" name="Text Box 3"/>
          <p:cNvSpPr txBox="1">
            <a:spLocks noChangeArrowheads="1"/>
          </p:cNvSpPr>
          <p:nvPr/>
        </p:nvSpPr>
        <p:spPr bwMode="auto">
          <a:xfrm>
            <a:off x="385763" y="2286000"/>
            <a:ext cx="8605837" cy="4114800"/>
          </a:xfrm>
          <a:prstGeom prst="rect">
            <a:avLst/>
          </a:prstGeom>
          <a:noFill/>
          <a:ln w="9525">
            <a:noFill/>
            <a:round/>
            <a:headEnd/>
            <a:tailEnd/>
          </a:ln>
          <a:effectLst/>
        </p:spPr>
        <p:txBody>
          <a:bodyPr lIns="90000" tIns="45000" rIns="90000" bIns="45000"/>
          <a:lstStyle/>
          <a:p>
            <a:pPr>
              <a:lnSpc>
                <a:spcPct val="80000"/>
              </a:lnSpc>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1" dirty="0">
                <a:solidFill>
                  <a:schemeClr val="tx1"/>
                </a:solidFill>
                <a:cs typeface="Arial" pitchFamily="34" charset="0"/>
              </a:rPr>
              <a:t>Components:</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200" b="1" dirty="0">
              <a:solidFill>
                <a:schemeClr val="tx1"/>
              </a:solidFill>
              <a:ea typeface="宋体" pitchFamily="2" charset="-122"/>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200" b="1" dirty="0">
                <a:solidFill>
                  <a:schemeClr val="bg1"/>
                </a:solidFill>
                <a:ea typeface="宋体" pitchFamily="2" charset="-122"/>
              </a:rPr>
              <a:t>C1: Integrated Water-cycle Products and </a:t>
            </a:r>
            <a:r>
              <a:rPr lang="en-US" sz="2200" b="1" dirty="0" smtClean="0">
                <a:solidFill>
                  <a:schemeClr val="bg1"/>
                </a:solidFill>
                <a:ea typeface="宋体" pitchFamily="2" charset="-122"/>
              </a:rPr>
              <a:t>Services</a:t>
            </a:r>
            <a:r>
              <a:rPr lang="en-US" sz="2400" b="1" dirty="0" smtClean="0">
                <a:solidFill>
                  <a:schemeClr val="bg1"/>
                </a:solidFill>
                <a:ea typeface="宋体" pitchFamily="2" charset="-122"/>
              </a:rPr>
              <a:t>*</a:t>
            </a:r>
            <a:endParaRPr lang="en-US" sz="2400" b="1" dirty="0">
              <a:solidFill>
                <a:schemeClr val="bg1"/>
              </a:solidFill>
              <a:ea typeface="宋体" pitchFamily="2" charset="-122"/>
            </a:endParaRPr>
          </a:p>
          <a:p>
            <a:pPr>
              <a:buClr>
                <a:srgbClr val="005FAA"/>
              </a:buClr>
              <a:buSzPct val="45000"/>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b="1" i="1" dirty="0">
              <a:solidFill>
                <a:schemeClr val="bg1"/>
              </a:solidFill>
              <a:ea typeface="宋体" pitchFamily="2" charset="-122"/>
            </a:endParaRPr>
          </a:p>
          <a:p>
            <a:pPr>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200" b="1" dirty="0">
                <a:solidFill>
                  <a:schemeClr val="bg1"/>
                </a:solidFill>
                <a:ea typeface="宋体" pitchFamily="2" charset="-122"/>
              </a:rPr>
              <a:t>C2: Information Systems for Hydro-meteorological Extremes (incl. Floods and Droughts)</a:t>
            </a:r>
          </a:p>
          <a:p>
            <a:pPr>
              <a:buClr>
                <a:srgbClr val="005FAA"/>
              </a:buClr>
              <a:buSzPct val="45000"/>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b="1" i="1" dirty="0">
              <a:solidFill>
                <a:schemeClr val="bg1"/>
              </a:solidFill>
              <a:ea typeface="宋体" pitchFamily="2" charset="-122"/>
            </a:endParaRPr>
          </a:p>
          <a:p>
            <a:pPr>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200" b="1" dirty="0">
                <a:solidFill>
                  <a:schemeClr val="bg1"/>
                </a:solidFill>
                <a:ea typeface="宋体" pitchFamily="2" charset="-122"/>
              </a:rPr>
              <a:t>C3: Information Service for Cold Regions</a:t>
            </a:r>
          </a:p>
          <a:p>
            <a:pPr>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200" b="1" dirty="0">
              <a:solidFill>
                <a:schemeClr val="bg1"/>
              </a:solidFill>
              <a:ea typeface="宋体" pitchFamily="2" charset="-122"/>
            </a:endParaRPr>
          </a:p>
          <a:p>
            <a:pPr>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200" b="1" dirty="0">
                <a:solidFill>
                  <a:schemeClr val="bg1"/>
                </a:solidFill>
                <a:ea typeface="宋体" pitchFamily="2" charset="-122"/>
              </a:rPr>
              <a:t>C4: Global Water-Quality Products and Services</a:t>
            </a:r>
          </a:p>
          <a:p>
            <a:pPr>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200" b="1" dirty="0">
              <a:solidFill>
                <a:schemeClr val="bg1"/>
              </a:solidFill>
              <a:ea typeface="宋体" pitchFamily="2" charset="-122"/>
            </a:endParaRPr>
          </a:p>
          <a:p>
            <a:pPr>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200" b="1" dirty="0">
                <a:solidFill>
                  <a:schemeClr val="bg1"/>
                </a:solidFill>
                <a:ea typeface="宋体" pitchFamily="2" charset="-122"/>
              </a:rPr>
              <a:t>C5: Information System Development and Capacity Building</a:t>
            </a:r>
          </a:p>
        </p:txBody>
      </p:sp>
      <p:sp>
        <p:nvSpPr>
          <p:cNvPr id="5" name="TextBox 4"/>
          <p:cNvSpPr txBox="1"/>
          <p:nvPr/>
        </p:nvSpPr>
        <p:spPr>
          <a:xfrm>
            <a:off x="1905000" y="228600"/>
            <a:ext cx="6038063" cy="523220"/>
          </a:xfrm>
          <a:prstGeom prst="rect">
            <a:avLst/>
          </a:prstGeom>
          <a:solidFill>
            <a:schemeClr val="tx2">
              <a:lumMod val="20000"/>
              <a:lumOff val="80000"/>
            </a:schemeClr>
          </a:solidFill>
        </p:spPr>
        <p:txBody>
          <a:bodyPr wrap="none" rtlCol="0">
            <a:spAutoFit/>
          </a:bodyPr>
          <a:lstStyle/>
          <a:p>
            <a:r>
              <a:rPr lang="en-US" sz="2800" b="1" dirty="0" smtClean="0"/>
              <a:t>Water in the 2012-2015 GEO Work Plan</a:t>
            </a:r>
            <a:endParaRPr lang="en-US" sz="2800" b="1" dirty="0"/>
          </a:p>
        </p:txBody>
      </p:sp>
      <p:sp>
        <p:nvSpPr>
          <p:cNvPr id="6" name="TextBox 5"/>
          <p:cNvSpPr txBox="1"/>
          <p:nvPr/>
        </p:nvSpPr>
        <p:spPr>
          <a:xfrm>
            <a:off x="7543800" y="5939135"/>
            <a:ext cx="646331" cy="461665"/>
          </a:xfrm>
          <a:prstGeom prst="rect">
            <a:avLst/>
          </a:prstGeom>
          <a:noFill/>
        </p:spPr>
        <p:txBody>
          <a:bodyPr wrap="none" rtlCol="0">
            <a:spAutoFit/>
          </a:bodyPr>
          <a:lstStyle/>
          <a:p>
            <a:r>
              <a:rPr lang="en-US" sz="2400" dirty="0" smtClean="0"/>
              <a:t>***</a:t>
            </a:r>
            <a:endParaRPr lang="en-US" sz="2400" dirty="0"/>
          </a:p>
        </p:txBody>
      </p:sp>
      <p:sp>
        <p:nvSpPr>
          <p:cNvPr id="7" name="TextBox 6"/>
          <p:cNvSpPr txBox="1"/>
          <p:nvPr/>
        </p:nvSpPr>
        <p:spPr>
          <a:xfrm>
            <a:off x="2133600" y="3962400"/>
            <a:ext cx="338554" cy="461665"/>
          </a:xfrm>
          <a:prstGeom prst="rect">
            <a:avLst/>
          </a:prstGeom>
          <a:noFill/>
        </p:spPr>
        <p:txBody>
          <a:bodyPr wrap="none" rtlCol="0">
            <a:spAutoFit/>
          </a:bodyPr>
          <a:lstStyle/>
          <a:p>
            <a:r>
              <a:rPr lang="en-US" sz="2400" dirty="0" smtClean="0"/>
              <a:t>*</a:t>
            </a:r>
            <a:endParaRPr lang="en-US" sz="24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1" y="-23"/>
            <a:ext cx="1928825" cy="1294420"/>
          </a:xfrm>
          <a:prstGeom prst="rect">
            <a:avLst/>
          </a:prstGeom>
          <a:noFill/>
          <a:ln w="9525">
            <a:noFill/>
            <a:miter lim="800000"/>
            <a:headEnd/>
            <a:tailEnd/>
          </a:ln>
          <a:effectLst/>
        </p:spPr>
      </p:pic>
      <p:cxnSp>
        <p:nvCxnSpPr>
          <p:cNvPr id="5" name="Straight Connector 4"/>
          <p:cNvCxnSpPr/>
          <p:nvPr/>
        </p:nvCxnSpPr>
        <p:spPr>
          <a:xfrm>
            <a:off x="285720" y="714356"/>
            <a:ext cx="8358246" cy="5000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85720" y="714356"/>
            <a:ext cx="785818" cy="500066"/>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3"/>
          <a:srcRect/>
          <a:stretch>
            <a:fillRect/>
          </a:stretch>
        </p:blipFill>
        <p:spPr bwMode="auto">
          <a:xfrm>
            <a:off x="10384" y="0"/>
            <a:ext cx="9133616" cy="6477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 name="角丸四角形 27"/>
          <p:cNvSpPr/>
          <p:nvPr/>
        </p:nvSpPr>
        <p:spPr>
          <a:xfrm>
            <a:off x="3203575" y="908050"/>
            <a:ext cx="2879725" cy="1295400"/>
          </a:xfrm>
          <a:prstGeom prst="roundRect">
            <a:avLst/>
          </a:prstGeom>
          <a:solidFill>
            <a:srgbClr val="3333FF">
              <a:alpha val="30196"/>
            </a:srgbClr>
          </a:solidFill>
          <a:ln w="571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a:solidFill>
                <a:srgbClr val="FFFFFF"/>
              </a:solidFill>
              <a:ea typeface="ＭＳ Ｐゴシック" pitchFamily="34" charset="-128"/>
            </a:endParaRPr>
          </a:p>
        </p:txBody>
      </p:sp>
      <p:sp>
        <p:nvSpPr>
          <p:cNvPr id="6" name="テキスト ボックス 5"/>
          <p:cNvSpPr txBox="1">
            <a:spLocks noChangeArrowheads="1"/>
          </p:cNvSpPr>
          <p:nvPr/>
        </p:nvSpPr>
        <p:spPr bwMode="auto">
          <a:xfrm>
            <a:off x="3635375" y="1123950"/>
            <a:ext cx="2044700" cy="862013"/>
          </a:xfrm>
          <a:prstGeom prst="rect">
            <a:avLst/>
          </a:prstGeom>
          <a:noFill/>
          <a:ln w="9525">
            <a:noFill/>
            <a:miter lim="800000"/>
            <a:headEnd/>
            <a:tailEnd/>
          </a:ln>
        </p:spPr>
        <p:txBody>
          <a:bodyPr lIns="91430" tIns="45715" rIns="91430" bIns="45715">
            <a:spAutoFit/>
          </a:bodyPr>
          <a:lstStyle/>
          <a:p>
            <a:pPr algn="ctr"/>
            <a:r>
              <a:rPr lang="en-US" altLang="ja-JP" sz="2400" b="1"/>
              <a:t>Observation</a:t>
            </a:r>
          </a:p>
          <a:p>
            <a:pPr algn="ctr"/>
            <a:r>
              <a:rPr lang="en-US" altLang="ja-JP" sz="2400" b="1"/>
              <a:t>Integration</a:t>
            </a:r>
          </a:p>
        </p:txBody>
      </p:sp>
      <p:sp>
        <p:nvSpPr>
          <p:cNvPr id="30" name="角丸四角形 29"/>
          <p:cNvSpPr/>
          <p:nvPr/>
        </p:nvSpPr>
        <p:spPr>
          <a:xfrm>
            <a:off x="5867400" y="2492375"/>
            <a:ext cx="2881313" cy="1081088"/>
          </a:xfrm>
          <a:prstGeom prst="roundRect">
            <a:avLst/>
          </a:prstGeom>
          <a:solidFill>
            <a:srgbClr val="CC99FF">
              <a:alpha val="30980"/>
            </a:srgbClr>
          </a:solidFill>
          <a:ln w="57150">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a:solidFill>
                <a:srgbClr val="FFFFFF"/>
              </a:solidFill>
              <a:ea typeface="ＭＳ Ｐゴシック" pitchFamily="34" charset="-128"/>
            </a:endParaRPr>
          </a:p>
        </p:txBody>
      </p:sp>
      <p:sp>
        <p:nvSpPr>
          <p:cNvPr id="31" name="テキスト ボックス 30"/>
          <p:cNvSpPr txBox="1">
            <a:spLocks noChangeArrowheads="1"/>
          </p:cNvSpPr>
          <p:nvPr/>
        </p:nvSpPr>
        <p:spPr bwMode="auto">
          <a:xfrm>
            <a:off x="6286500" y="2636838"/>
            <a:ext cx="2173288" cy="862012"/>
          </a:xfrm>
          <a:prstGeom prst="rect">
            <a:avLst/>
          </a:prstGeom>
          <a:noFill/>
          <a:ln w="9525">
            <a:noFill/>
            <a:miter lim="800000"/>
            <a:headEnd/>
            <a:tailEnd/>
          </a:ln>
        </p:spPr>
        <p:txBody>
          <a:bodyPr lIns="91430" tIns="45715" rIns="91430" bIns="45715">
            <a:spAutoFit/>
          </a:bodyPr>
          <a:lstStyle/>
          <a:p>
            <a:pPr algn="ctr"/>
            <a:r>
              <a:rPr lang="en-US" altLang="ja-JP" sz="2400" b="1"/>
              <a:t>Model</a:t>
            </a:r>
          </a:p>
          <a:p>
            <a:pPr algn="ctr"/>
            <a:r>
              <a:rPr lang="en-US" altLang="ja-JP" sz="2400" b="1"/>
              <a:t>Integration</a:t>
            </a:r>
          </a:p>
        </p:txBody>
      </p:sp>
      <p:sp>
        <p:nvSpPr>
          <p:cNvPr id="34" name="角丸四角形 33"/>
          <p:cNvSpPr/>
          <p:nvPr/>
        </p:nvSpPr>
        <p:spPr>
          <a:xfrm>
            <a:off x="5867400" y="3860800"/>
            <a:ext cx="2881313" cy="1079500"/>
          </a:xfrm>
          <a:prstGeom prst="roundRect">
            <a:avLst/>
          </a:prstGeom>
          <a:solidFill>
            <a:srgbClr val="CC99FF">
              <a:alpha val="30980"/>
            </a:srgbClr>
          </a:solidFill>
          <a:ln w="57150">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a:solidFill>
                <a:srgbClr val="FFFFFF"/>
              </a:solidFill>
              <a:ea typeface="ＭＳ Ｐゴシック" pitchFamily="34" charset="-128"/>
            </a:endParaRPr>
          </a:p>
        </p:txBody>
      </p:sp>
      <p:sp>
        <p:nvSpPr>
          <p:cNvPr id="35" name="テキスト ボックス 34"/>
          <p:cNvSpPr txBox="1">
            <a:spLocks noChangeArrowheads="1"/>
          </p:cNvSpPr>
          <p:nvPr/>
        </p:nvSpPr>
        <p:spPr bwMode="auto">
          <a:xfrm>
            <a:off x="6286500" y="4003675"/>
            <a:ext cx="2533650" cy="862013"/>
          </a:xfrm>
          <a:prstGeom prst="rect">
            <a:avLst/>
          </a:prstGeom>
          <a:noFill/>
          <a:ln w="9525">
            <a:noFill/>
            <a:miter lim="800000"/>
            <a:headEnd/>
            <a:tailEnd/>
          </a:ln>
        </p:spPr>
        <p:txBody>
          <a:bodyPr lIns="91430" tIns="45715" rIns="91430" bIns="45715">
            <a:spAutoFit/>
          </a:bodyPr>
          <a:lstStyle/>
          <a:p>
            <a:pPr algn="ctr"/>
            <a:r>
              <a:rPr lang="en-US" altLang="ja-JP" sz="2400" b="1"/>
              <a:t>Data Integration</a:t>
            </a:r>
          </a:p>
          <a:p>
            <a:pPr algn="ctr"/>
            <a:r>
              <a:rPr lang="en-US" altLang="ja-JP" sz="2400" b="1"/>
              <a:t>&amp; Analysis</a:t>
            </a:r>
          </a:p>
        </p:txBody>
      </p:sp>
      <p:sp>
        <p:nvSpPr>
          <p:cNvPr id="36" name="角丸四角形 35"/>
          <p:cNvSpPr/>
          <p:nvPr/>
        </p:nvSpPr>
        <p:spPr>
          <a:xfrm>
            <a:off x="611188" y="5229225"/>
            <a:ext cx="8137525" cy="1295400"/>
          </a:xfrm>
          <a:prstGeom prst="roundRect">
            <a:avLst/>
          </a:prstGeom>
          <a:solidFill>
            <a:srgbClr val="66FF33">
              <a:alpha val="29804"/>
            </a:srgbClr>
          </a:solidFill>
          <a:ln w="5715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a:solidFill>
                <a:srgbClr val="FFFFFF"/>
              </a:solidFill>
              <a:ea typeface="ＭＳ Ｐゴシック" pitchFamily="34" charset="-128"/>
            </a:endParaRPr>
          </a:p>
        </p:txBody>
      </p:sp>
      <p:sp>
        <p:nvSpPr>
          <p:cNvPr id="38" name="テキスト ボックス 37"/>
          <p:cNvSpPr txBox="1">
            <a:spLocks noChangeArrowheads="1"/>
          </p:cNvSpPr>
          <p:nvPr/>
        </p:nvSpPr>
        <p:spPr bwMode="auto">
          <a:xfrm>
            <a:off x="395288" y="5478463"/>
            <a:ext cx="8640762" cy="701675"/>
          </a:xfrm>
          <a:prstGeom prst="rect">
            <a:avLst/>
          </a:prstGeom>
          <a:noFill/>
          <a:ln w="9525">
            <a:noFill/>
            <a:miter lim="800000"/>
            <a:headEnd/>
            <a:tailEnd/>
          </a:ln>
        </p:spPr>
        <p:txBody>
          <a:bodyPr lIns="91430" tIns="45715" rIns="91430" bIns="45715">
            <a:spAutoFit/>
          </a:bodyPr>
          <a:lstStyle/>
          <a:p>
            <a:pPr algn="ctr"/>
            <a:r>
              <a:rPr lang="en-US" altLang="ja-JP" sz="2400" b="1"/>
              <a:t>Cross-SBA/CoP Coordination</a:t>
            </a:r>
          </a:p>
          <a:p>
            <a:pPr algn="ctr"/>
            <a:r>
              <a:rPr lang="en-US" altLang="ja-JP" sz="1600"/>
              <a:t>Disaster/Health/Energy/Climate/Weather/Agriculture/Forest/Ecosystem/Biodiversity</a:t>
            </a:r>
          </a:p>
        </p:txBody>
      </p:sp>
      <p:sp>
        <p:nvSpPr>
          <p:cNvPr id="39" name="角丸四角形 38"/>
          <p:cNvSpPr/>
          <p:nvPr/>
        </p:nvSpPr>
        <p:spPr>
          <a:xfrm>
            <a:off x="611188" y="2565400"/>
            <a:ext cx="2881312" cy="1008063"/>
          </a:xfrm>
          <a:prstGeom prst="roundRect">
            <a:avLst/>
          </a:prstGeom>
          <a:solidFill>
            <a:srgbClr val="0099CC">
              <a:alpha val="30980"/>
            </a:srgbClr>
          </a:solidFill>
          <a:ln w="5715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a:solidFill>
                <a:srgbClr val="FFFFFF"/>
              </a:solidFill>
              <a:ea typeface="ＭＳ Ｐゴシック" pitchFamily="34" charset="-128"/>
            </a:endParaRPr>
          </a:p>
        </p:txBody>
      </p:sp>
      <p:sp>
        <p:nvSpPr>
          <p:cNvPr id="44" name="角丸四角形 43"/>
          <p:cNvSpPr/>
          <p:nvPr/>
        </p:nvSpPr>
        <p:spPr>
          <a:xfrm>
            <a:off x="611188" y="3860800"/>
            <a:ext cx="2881312" cy="1079500"/>
          </a:xfrm>
          <a:prstGeom prst="roundRect">
            <a:avLst/>
          </a:prstGeom>
          <a:solidFill>
            <a:srgbClr val="00CC99">
              <a:alpha val="30588"/>
            </a:srgbClr>
          </a:solidFill>
          <a:ln w="57150">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a:solidFill>
                <a:srgbClr val="FFFFFF"/>
              </a:solidFill>
              <a:ea typeface="ＭＳ Ｐゴシック" pitchFamily="34" charset="-128"/>
            </a:endParaRPr>
          </a:p>
        </p:txBody>
      </p:sp>
      <p:sp>
        <p:nvSpPr>
          <p:cNvPr id="45" name="テキスト ボックス 44"/>
          <p:cNvSpPr txBox="1">
            <a:spLocks noChangeArrowheads="1"/>
          </p:cNvSpPr>
          <p:nvPr/>
        </p:nvSpPr>
        <p:spPr bwMode="auto">
          <a:xfrm>
            <a:off x="812800" y="2673350"/>
            <a:ext cx="2246313" cy="900113"/>
          </a:xfrm>
          <a:prstGeom prst="rect">
            <a:avLst/>
          </a:prstGeom>
          <a:noFill/>
          <a:ln w="9525">
            <a:noFill/>
            <a:miter lim="800000"/>
            <a:headEnd/>
            <a:tailEnd/>
          </a:ln>
        </p:spPr>
        <p:txBody>
          <a:bodyPr lIns="91430" tIns="45715" rIns="91430" bIns="45715">
            <a:spAutoFit/>
          </a:bodyPr>
          <a:lstStyle/>
          <a:p>
            <a:pPr algn="ctr">
              <a:lnSpc>
                <a:spcPts val="2100"/>
              </a:lnSpc>
            </a:pPr>
            <a:r>
              <a:rPr lang="en-US" altLang="ja-JP" sz="2400" b="1"/>
              <a:t>Sustained</a:t>
            </a:r>
          </a:p>
          <a:p>
            <a:pPr algn="ctr">
              <a:lnSpc>
                <a:spcPts val="2100"/>
              </a:lnSpc>
            </a:pPr>
            <a:r>
              <a:rPr lang="en-US" altLang="ja-JP" sz="2400" b="1"/>
              <a:t>Education</a:t>
            </a:r>
          </a:p>
          <a:p>
            <a:pPr algn="ctr">
              <a:lnSpc>
                <a:spcPts val="2100"/>
              </a:lnSpc>
            </a:pPr>
            <a:r>
              <a:rPr lang="en-US" altLang="ja-JP" sz="2400" b="1"/>
              <a:t>Framework</a:t>
            </a:r>
          </a:p>
        </p:txBody>
      </p:sp>
      <p:sp>
        <p:nvSpPr>
          <p:cNvPr id="42" name="テキスト ボックス 41"/>
          <p:cNvSpPr txBox="1">
            <a:spLocks noChangeArrowheads="1"/>
          </p:cNvSpPr>
          <p:nvPr/>
        </p:nvSpPr>
        <p:spPr bwMode="auto">
          <a:xfrm>
            <a:off x="827088" y="4003675"/>
            <a:ext cx="2247900" cy="977900"/>
          </a:xfrm>
          <a:prstGeom prst="rect">
            <a:avLst/>
          </a:prstGeom>
          <a:noFill/>
          <a:ln w="9525">
            <a:noFill/>
            <a:miter lim="800000"/>
            <a:headEnd/>
            <a:tailEnd/>
          </a:ln>
        </p:spPr>
        <p:txBody>
          <a:bodyPr lIns="91430" tIns="45715" rIns="91430" bIns="45715">
            <a:spAutoFit/>
          </a:bodyPr>
          <a:lstStyle/>
          <a:p>
            <a:pPr algn="ctr">
              <a:lnSpc>
                <a:spcPts val="2300"/>
              </a:lnSpc>
            </a:pPr>
            <a:r>
              <a:rPr lang="en-US" altLang="ja-JP" sz="2400" b="1"/>
              <a:t>Management System Integration</a:t>
            </a:r>
          </a:p>
        </p:txBody>
      </p:sp>
      <p:sp>
        <p:nvSpPr>
          <p:cNvPr id="2" name="円/楕円 1"/>
          <p:cNvSpPr/>
          <p:nvPr/>
        </p:nvSpPr>
        <p:spPr>
          <a:xfrm>
            <a:off x="3132138" y="2155825"/>
            <a:ext cx="3086100" cy="3135313"/>
          </a:xfrm>
          <a:prstGeom prst="ellipse">
            <a:avLst/>
          </a:prstGeom>
          <a:solidFill>
            <a:srgbClr val="FFFF00">
              <a:alpha val="41176"/>
            </a:srgbClr>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sz="2400">
              <a:solidFill>
                <a:srgbClr val="FFFF00"/>
              </a:solidFill>
              <a:ea typeface="ＭＳ Ｐゴシック" pitchFamily="34" charset="-128"/>
            </a:endParaRPr>
          </a:p>
        </p:txBody>
      </p:sp>
      <p:sp>
        <p:nvSpPr>
          <p:cNvPr id="24" name="円弧 23"/>
          <p:cNvSpPr/>
          <p:nvPr/>
        </p:nvSpPr>
        <p:spPr>
          <a:xfrm flipH="1">
            <a:off x="2987675" y="1989138"/>
            <a:ext cx="3384550" cy="3455987"/>
          </a:xfrm>
          <a:prstGeom prst="arc">
            <a:avLst>
              <a:gd name="adj1" fmla="val 16177912"/>
              <a:gd name="adj2" fmla="val 21576312"/>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lIns="91430" tIns="45715" rIns="91430" bIns="45715" anchor="ctr"/>
          <a:lstStyle/>
          <a:p>
            <a:pPr algn="ctr" fontAlgn="auto">
              <a:spcBef>
                <a:spcPts val="0"/>
              </a:spcBef>
              <a:spcAft>
                <a:spcPts val="0"/>
              </a:spcAft>
              <a:defRPr/>
            </a:pPr>
            <a:endParaRPr lang="ja-JP" altLang="en-US" b="1" dirty="0"/>
          </a:p>
        </p:txBody>
      </p:sp>
      <p:sp>
        <p:nvSpPr>
          <p:cNvPr id="25" name="円弧 24"/>
          <p:cNvSpPr/>
          <p:nvPr/>
        </p:nvSpPr>
        <p:spPr>
          <a:xfrm>
            <a:off x="2987675" y="1989138"/>
            <a:ext cx="3384550" cy="3455987"/>
          </a:xfrm>
          <a:prstGeom prst="arc">
            <a:avLst>
              <a:gd name="adj1" fmla="val 16177912"/>
              <a:gd name="adj2" fmla="val 27646"/>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91430" tIns="45715" rIns="91430" bIns="45715" anchor="ctr"/>
          <a:lstStyle/>
          <a:p>
            <a:pPr algn="ctr" fontAlgn="auto">
              <a:spcBef>
                <a:spcPts val="0"/>
              </a:spcBef>
              <a:spcAft>
                <a:spcPts val="0"/>
              </a:spcAft>
              <a:defRPr/>
            </a:pPr>
            <a:endParaRPr lang="ja-JP" altLang="en-US" b="1" dirty="0"/>
          </a:p>
        </p:txBody>
      </p:sp>
      <p:sp>
        <p:nvSpPr>
          <p:cNvPr id="26" name="円弧 25"/>
          <p:cNvSpPr/>
          <p:nvPr/>
        </p:nvSpPr>
        <p:spPr>
          <a:xfrm flipV="1">
            <a:off x="2987675" y="1989138"/>
            <a:ext cx="3384550" cy="3455987"/>
          </a:xfrm>
          <a:prstGeom prst="arc">
            <a:avLst>
              <a:gd name="adj1" fmla="val 16177912"/>
              <a:gd name="adj2" fmla="val 21578036"/>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lIns="91430" tIns="45715" rIns="91430" bIns="45715" anchor="ctr"/>
          <a:lstStyle/>
          <a:p>
            <a:pPr algn="ctr" fontAlgn="auto">
              <a:spcBef>
                <a:spcPts val="0"/>
              </a:spcBef>
              <a:spcAft>
                <a:spcPts val="0"/>
              </a:spcAft>
              <a:defRPr/>
            </a:pPr>
            <a:endParaRPr lang="ja-JP" altLang="en-US" b="1" dirty="0"/>
          </a:p>
        </p:txBody>
      </p:sp>
      <p:sp>
        <p:nvSpPr>
          <p:cNvPr id="27" name="円弧 26"/>
          <p:cNvSpPr/>
          <p:nvPr/>
        </p:nvSpPr>
        <p:spPr>
          <a:xfrm flipH="1" flipV="1">
            <a:off x="2987675" y="1989138"/>
            <a:ext cx="3384550" cy="3455987"/>
          </a:xfrm>
          <a:prstGeom prst="arc">
            <a:avLst>
              <a:gd name="adj1" fmla="val 16177912"/>
              <a:gd name="adj2" fmla="val 21576312"/>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91430" tIns="45715" rIns="91430" bIns="45715" anchor="ctr"/>
          <a:lstStyle/>
          <a:p>
            <a:pPr algn="ctr" fontAlgn="auto">
              <a:spcBef>
                <a:spcPts val="0"/>
              </a:spcBef>
              <a:spcAft>
                <a:spcPts val="0"/>
              </a:spcAft>
              <a:defRPr/>
            </a:pPr>
            <a:endParaRPr lang="ja-JP" altLang="en-US" b="1" dirty="0"/>
          </a:p>
        </p:txBody>
      </p:sp>
      <p:sp>
        <p:nvSpPr>
          <p:cNvPr id="40" name="角丸四角形 39"/>
          <p:cNvSpPr/>
          <p:nvPr/>
        </p:nvSpPr>
        <p:spPr>
          <a:xfrm>
            <a:off x="3552825" y="2708275"/>
            <a:ext cx="2314575" cy="20891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lnSpc>
                <a:spcPts val="2200"/>
              </a:lnSpc>
              <a:defRPr/>
            </a:pPr>
            <a:r>
              <a:rPr lang="en-US" altLang="ja-JP" sz="2400" b="1">
                <a:solidFill>
                  <a:srgbClr val="FFFFFF"/>
                </a:solidFill>
                <a:ea typeface="ＭＳ Ｐゴシック" pitchFamily="34" charset="-128"/>
              </a:rPr>
              <a:t>Water Cycle </a:t>
            </a:r>
            <a:r>
              <a:rPr lang="en-US" altLang="ja-JP" sz="2400" b="1">
                <a:solidFill>
                  <a:srgbClr val="FF0000"/>
                </a:solidFill>
                <a:ea typeface="ＭＳ Ｐゴシック" pitchFamily="34" charset="-128"/>
              </a:rPr>
              <a:t>Coordination</a:t>
            </a:r>
          </a:p>
          <a:p>
            <a:pPr algn="ctr">
              <a:lnSpc>
                <a:spcPts val="2200"/>
              </a:lnSpc>
              <a:defRPr/>
            </a:pPr>
            <a:r>
              <a:rPr lang="en-US" altLang="ja-JP" sz="2400" b="1">
                <a:solidFill>
                  <a:srgbClr val="FFFFFF"/>
                </a:solidFill>
                <a:ea typeface="ＭＳ Ｐゴシック" pitchFamily="34" charset="-128"/>
              </a:rPr>
              <a:t>Integrator</a:t>
            </a:r>
          </a:p>
        </p:txBody>
      </p:sp>
      <p:sp>
        <p:nvSpPr>
          <p:cNvPr id="46" name="角丸四角形 45"/>
          <p:cNvSpPr/>
          <p:nvPr/>
        </p:nvSpPr>
        <p:spPr>
          <a:xfrm>
            <a:off x="900113" y="-26988"/>
            <a:ext cx="7632700" cy="10080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fontAlgn="auto">
              <a:spcBef>
                <a:spcPts val="0"/>
              </a:spcBef>
              <a:spcAft>
                <a:spcPts val="0"/>
              </a:spcAft>
              <a:defRPr/>
            </a:pPr>
            <a:r>
              <a:rPr lang="en-US" altLang="ja-JP" sz="3200" b="1" dirty="0">
                <a:solidFill>
                  <a:srgbClr val="FFFF00"/>
                </a:solidFill>
              </a:rPr>
              <a:t>Integrated &amp; Coordinated Approach </a:t>
            </a:r>
          </a:p>
        </p:txBody>
      </p:sp>
      <p:sp>
        <p:nvSpPr>
          <p:cNvPr id="21" name="角丸四角形 20"/>
          <p:cNvSpPr/>
          <p:nvPr/>
        </p:nvSpPr>
        <p:spPr>
          <a:xfrm>
            <a:off x="4027488" y="2349500"/>
            <a:ext cx="1366837" cy="71913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lnSpc>
                <a:spcPts val="2800"/>
              </a:lnSpc>
              <a:defRPr/>
            </a:pPr>
            <a:r>
              <a:rPr lang="en-US" altLang="ja-JP" sz="2400" b="1">
                <a:solidFill>
                  <a:srgbClr val="FFFFFF"/>
                </a:solidFill>
                <a:ea typeface="ＭＳ Ｐゴシック" pitchFamily="34" charset="-128"/>
              </a:rPr>
              <a:t>Work </a:t>
            </a:r>
          </a:p>
          <a:p>
            <a:pPr algn="ctr">
              <a:lnSpc>
                <a:spcPts val="2800"/>
              </a:lnSpc>
              <a:defRPr/>
            </a:pPr>
            <a:r>
              <a:rPr lang="en-US" altLang="ja-JP" sz="2400" b="1">
                <a:solidFill>
                  <a:srgbClr val="FFFFFF"/>
                </a:solidFill>
                <a:ea typeface="ＭＳ Ｐゴシック" pitchFamily="34" charset="-128"/>
              </a:rPr>
              <a:t>Bench</a:t>
            </a:r>
          </a:p>
        </p:txBody>
      </p:sp>
      <p:sp>
        <p:nvSpPr>
          <p:cNvPr id="23" name="角丸四角形 22"/>
          <p:cNvSpPr/>
          <p:nvPr/>
        </p:nvSpPr>
        <p:spPr>
          <a:xfrm>
            <a:off x="3924300" y="4365625"/>
            <a:ext cx="1584325" cy="71913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lnSpc>
                <a:spcPts val="2800"/>
              </a:lnSpc>
              <a:defRPr/>
            </a:pPr>
            <a:r>
              <a:rPr lang="en-US" altLang="ja-JP" sz="2400" b="1">
                <a:solidFill>
                  <a:srgbClr val="FFFFFF"/>
                </a:solidFill>
                <a:ea typeface="ＭＳ Ｐゴシック" pitchFamily="34" charset="-128"/>
              </a:rPr>
              <a:t>Capacity</a:t>
            </a:r>
          </a:p>
          <a:p>
            <a:pPr algn="ctr">
              <a:lnSpc>
                <a:spcPts val="2800"/>
              </a:lnSpc>
              <a:defRPr/>
            </a:pPr>
            <a:r>
              <a:rPr lang="en-US" altLang="ja-JP" sz="2400" b="1">
                <a:solidFill>
                  <a:srgbClr val="FFFFFF"/>
                </a:solidFill>
                <a:ea typeface="ＭＳ Ｐゴシック" pitchFamily="34" charset="-128"/>
              </a:rPr>
              <a:t>Building</a:t>
            </a:r>
          </a:p>
        </p:txBody>
      </p:sp>
      <p:sp>
        <p:nvSpPr>
          <p:cNvPr id="29" name="TextBox 28"/>
          <p:cNvSpPr txBox="1"/>
          <p:nvPr/>
        </p:nvSpPr>
        <p:spPr>
          <a:xfrm>
            <a:off x="6248400" y="6477000"/>
            <a:ext cx="2650021" cy="369332"/>
          </a:xfrm>
          <a:prstGeom prst="rect">
            <a:avLst/>
          </a:prstGeom>
          <a:noFill/>
        </p:spPr>
        <p:txBody>
          <a:bodyPr wrap="none" rtlCol="0">
            <a:spAutoFit/>
          </a:bodyPr>
          <a:lstStyle/>
          <a:p>
            <a:r>
              <a:rPr lang="en-US" dirty="0" smtClean="0"/>
              <a:t>(Courtesy of Toshio Koike)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500"/>
                                        <p:tgtEl>
                                          <p:spTgt spid="4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up)">
                                      <p:cBhvr>
                                        <p:cTn id="55" dur="500"/>
                                        <p:tgtEl>
                                          <p:spTgt spid="25"/>
                                        </p:tgtEl>
                                      </p:cBhvr>
                                    </p:animEffect>
                                  </p:childTnLst>
                                </p:cTn>
                              </p:par>
                            </p:childTnLst>
                          </p:cTn>
                        </p:par>
                        <p:par>
                          <p:cTn id="56" fill="hold">
                            <p:stCondLst>
                              <p:cond delay="500"/>
                            </p:stCondLst>
                            <p:childTnLst>
                              <p:par>
                                <p:cTn id="57" presetID="22" presetClass="entr" presetSubtype="1" fill="hold" nodeType="after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up)">
                                      <p:cBhvr>
                                        <p:cTn id="59" dur="500"/>
                                        <p:tgtEl>
                                          <p:spTgt spid="26"/>
                                        </p:tgtEl>
                                      </p:cBhvr>
                                    </p:animEffect>
                                  </p:childTnLst>
                                </p:cTn>
                              </p:par>
                            </p:childTnLst>
                          </p:cTn>
                        </p:par>
                        <p:par>
                          <p:cTn id="60" fill="hold">
                            <p:stCondLst>
                              <p:cond delay="1000"/>
                            </p:stCondLst>
                            <p:childTnLst>
                              <p:par>
                                <p:cTn id="61" presetID="22" presetClass="entr" presetSubtype="4"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down)">
                                      <p:cBhvr>
                                        <p:cTn id="63" dur="500"/>
                                        <p:tgtEl>
                                          <p:spTgt spid="27"/>
                                        </p:tgtEl>
                                      </p:cBhvr>
                                    </p:animEffect>
                                  </p:childTnLst>
                                </p:cTn>
                              </p:par>
                            </p:childTnLst>
                          </p:cTn>
                        </p:par>
                        <p:par>
                          <p:cTn id="64" fill="hold">
                            <p:stCondLst>
                              <p:cond delay="1500"/>
                            </p:stCondLst>
                            <p:childTnLst>
                              <p:par>
                                <p:cTn id="65" presetID="22" presetClass="entr" presetSubtype="4" fill="hold"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down)">
                                      <p:cBhvr>
                                        <p:cTn id="67" dur="500"/>
                                        <p:tgtEl>
                                          <p:spTgt spid="24"/>
                                        </p:tgtEl>
                                      </p:cBhvr>
                                    </p:animEffect>
                                  </p:childTnLst>
                                </p:cTn>
                              </p:par>
                            </p:childTnLst>
                          </p:cTn>
                        </p:par>
                        <p:par>
                          <p:cTn id="68" fill="hold">
                            <p:stCondLst>
                              <p:cond delay="2000"/>
                            </p:stCondLst>
                            <p:childTnLst>
                              <p:par>
                                <p:cTn id="69" presetID="53" presetClass="entr" presetSubtype="0"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1000" fill="hold"/>
                                        <p:tgtEl>
                                          <p:spTgt spid="21"/>
                                        </p:tgtEl>
                                        <p:attrNameLst>
                                          <p:attrName>ppt_w</p:attrName>
                                        </p:attrNameLst>
                                      </p:cBhvr>
                                      <p:tavLst>
                                        <p:tav tm="0">
                                          <p:val>
                                            <p:fltVal val="0"/>
                                          </p:val>
                                        </p:tav>
                                        <p:tav tm="100000">
                                          <p:val>
                                            <p:strVal val="#ppt_w"/>
                                          </p:val>
                                        </p:tav>
                                      </p:tavLst>
                                    </p:anim>
                                    <p:anim calcmode="lin" valueType="num">
                                      <p:cBhvr>
                                        <p:cTn id="72" dur="1000" fill="hold"/>
                                        <p:tgtEl>
                                          <p:spTgt spid="21"/>
                                        </p:tgtEl>
                                        <p:attrNameLst>
                                          <p:attrName>ppt_h</p:attrName>
                                        </p:attrNameLst>
                                      </p:cBhvr>
                                      <p:tavLst>
                                        <p:tav tm="0">
                                          <p:val>
                                            <p:fltVal val="0"/>
                                          </p:val>
                                        </p:tav>
                                        <p:tav tm="100000">
                                          <p:val>
                                            <p:strVal val="#ppt_h"/>
                                          </p:val>
                                        </p:tav>
                                      </p:tavLst>
                                    </p:anim>
                                    <p:animEffect transition="in" filter="fade">
                                      <p:cBhvr>
                                        <p:cTn id="73" dur="1000"/>
                                        <p:tgtEl>
                                          <p:spTgt spid="21"/>
                                        </p:tgtEl>
                                      </p:cBhvr>
                                    </p:animEffect>
                                  </p:childTnLst>
                                </p:cTn>
                              </p:par>
                            </p:childTnLst>
                          </p:cTn>
                        </p:par>
                        <p:par>
                          <p:cTn id="74" fill="hold">
                            <p:stCondLst>
                              <p:cond delay="3000"/>
                            </p:stCondLst>
                            <p:childTnLst>
                              <p:par>
                                <p:cTn id="75" presetID="53" presetClass="entr" presetSubtype="0" fill="hold" grpId="0" nodeType="after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p:cTn id="77" dur="1000" fill="hold"/>
                                        <p:tgtEl>
                                          <p:spTgt spid="23"/>
                                        </p:tgtEl>
                                        <p:attrNameLst>
                                          <p:attrName>ppt_w</p:attrName>
                                        </p:attrNameLst>
                                      </p:cBhvr>
                                      <p:tavLst>
                                        <p:tav tm="0">
                                          <p:val>
                                            <p:fltVal val="0"/>
                                          </p:val>
                                        </p:tav>
                                        <p:tav tm="100000">
                                          <p:val>
                                            <p:strVal val="#ppt_w"/>
                                          </p:val>
                                        </p:tav>
                                      </p:tavLst>
                                    </p:anim>
                                    <p:anim calcmode="lin" valueType="num">
                                      <p:cBhvr>
                                        <p:cTn id="78" dur="1000" fill="hold"/>
                                        <p:tgtEl>
                                          <p:spTgt spid="23"/>
                                        </p:tgtEl>
                                        <p:attrNameLst>
                                          <p:attrName>ppt_h</p:attrName>
                                        </p:attrNameLst>
                                      </p:cBhvr>
                                      <p:tavLst>
                                        <p:tav tm="0">
                                          <p:val>
                                            <p:fltVal val="0"/>
                                          </p:val>
                                        </p:tav>
                                        <p:tav tm="100000">
                                          <p:val>
                                            <p:strVal val="#ppt_h"/>
                                          </p:val>
                                        </p:tav>
                                      </p:tavLst>
                                    </p:anim>
                                    <p:animEffect transition="in" filter="fade">
                                      <p:cBhvr>
                                        <p:cTn id="7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p:bldP spid="30" grpId="0" animBg="1"/>
      <p:bldP spid="31" grpId="0"/>
      <p:bldP spid="34" grpId="0" animBg="1"/>
      <p:bldP spid="35" grpId="0"/>
      <p:bldP spid="36" grpId="0" animBg="1"/>
      <p:bldP spid="38" grpId="0"/>
      <p:bldP spid="39" grpId="0" animBg="1"/>
      <p:bldP spid="44" grpId="0" animBg="1"/>
      <p:bldP spid="45" grpId="0"/>
      <p:bldP spid="42" grpId="0"/>
      <p:bldP spid="21"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4"/>
          <p:cNvSpPr>
            <a:spLocks noGrp="1"/>
          </p:cNvSpPr>
          <p:nvPr>
            <p:ph type="title"/>
          </p:nvPr>
        </p:nvSpPr>
        <p:spPr/>
        <p:txBody>
          <a:bodyPr>
            <a:normAutofit fontScale="90000"/>
          </a:bodyPr>
          <a:lstStyle/>
          <a:p>
            <a:r>
              <a:rPr lang="en-CA" sz="4000" smtClean="0"/>
              <a:t>Water security challenges for sustainable agriculture</a:t>
            </a:r>
          </a:p>
        </p:txBody>
      </p:sp>
      <p:sp>
        <p:nvSpPr>
          <p:cNvPr id="6" name="Content Placeholder 5"/>
          <p:cNvSpPr>
            <a:spLocks noGrp="1"/>
          </p:cNvSpPr>
          <p:nvPr>
            <p:ph idx="1"/>
          </p:nvPr>
        </p:nvSpPr>
        <p:spPr>
          <a:xfrm>
            <a:off x="288925" y="1905000"/>
            <a:ext cx="8550275" cy="4343400"/>
          </a:xfrm>
        </p:spPr>
        <p:txBody>
          <a:bodyPr>
            <a:normAutofit/>
          </a:bodyPr>
          <a:lstStyle/>
          <a:p>
            <a:r>
              <a:rPr lang="en-CA" dirty="0" smtClean="0"/>
              <a:t>Changing climate, increasing extremes</a:t>
            </a:r>
          </a:p>
          <a:p>
            <a:r>
              <a:rPr lang="en-CA" dirty="0" smtClean="0"/>
              <a:t>Increasing importance of irrigation, but increasing competition for ‘blue’ water; </a:t>
            </a:r>
          </a:p>
          <a:p>
            <a:r>
              <a:rPr lang="en-CA" dirty="0" smtClean="0"/>
              <a:t>Increasing pressures on water quality and habitats, need for ‘beneficial management practices’</a:t>
            </a:r>
          </a:p>
          <a:p>
            <a:r>
              <a:rPr lang="en-CA" dirty="0" smtClean="0"/>
              <a:t>Changing role for agriculture in providing ecosystem goods and services</a:t>
            </a:r>
          </a:p>
          <a:p>
            <a:endParaRPr lang="en-CA" dirty="0" smtClean="0"/>
          </a:p>
          <a:p>
            <a:endParaRPr lang="en-CA" dirty="0" smtClean="0"/>
          </a:p>
        </p:txBody>
      </p:sp>
      <p:pic>
        <p:nvPicPr>
          <p:cNvPr id="4" name="Picture 4"/>
          <p:cNvPicPr>
            <a:picLocks noChangeAspect="1" noChangeArrowheads="1"/>
          </p:cNvPicPr>
          <p:nvPr/>
        </p:nvPicPr>
        <p:blipFill>
          <a:blip r:embed="rId2"/>
          <a:srcRect/>
          <a:stretch>
            <a:fillRect/>
          </a:stretch>
        </p:blipFill>
        <p:spPr bwMode="auto">
          <a:xfrm>
            <a:off x="0" y="1499822"/>
            <a:ext cx="9144000" cy="5281978"/>
          </a:xfrm>
          <a:prstGeom prst="rect">
            <a:avLst/>
          </a:prstGeom>
          <a:noFill/>
          <a:ln w="9525">
            <a:noFill/>
            <a:miter lim="800000"/>
            <a:headEnd/>
            <a:tailEnd/>
          </a:ln>
          <a:effectLst/>
        </p:spPr>
      </p:pic>
      <p:sp>
        <p:nvSpPr>
          <p:cNvPr id="5" name="TextBox 4"/>
          <p:cNvSpPr txBox="1"/>
          <p:nvPr/>
        </p:nvSpPr>
        <p:spPr>
          <a:xfrm>
            <a:off x="762000" y="1371600"/>
            <a:ext cx="7913000" cy="461665"/>
          </a:xfrm>
          <a:prstGeom prst="rect">
            <a:avLst/>
          </a:prstGeom>
          <a:solidFill>
            <a:schemeClr val="bg1"/>
          </a:solidFill>
        </p:spPr>
        <p:txBody>
          <a:bodyPr wrap="none" rtlCol="0">
            <a:spAutoFit/>
          </a:bodyPr>
          <a:lstStyle/>
          <a:p>
            <a:r>
              <a:rPr lang="en-US" sz="2400" b="1" dirty="0" smtClean="0"/>
              <a:t>Cumulative Daily Withdrawal to Demand Ratio </a:t>
            </a:r>
            <a:r>
              <a:rPr lang="en-US" sz="1600" b="1" dirty="0" smtClean="0"/>
              <a:t>(</a:t>
            </a:r>
            <a:r>
              <a:rPr lang="en-US" sz="1600" b="1" dirty="0" err="1" smtClean="0"/>
              <a:t>Hanasaki</a:t>
            </a:r>
            <a:r>
              <a:rPr lang="en-US" sz="1600" b="1" dirty="0" smtClean="0"/>
              <a:t>, 2008)</a:t>
            </a:r>
            <a:endParaRPr lang="en-US" sz="1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
            <a:ext cx="9144000" cy="6857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2915816" y="332656"/>
            <a:ext cx="4176464" cy="369332"/>
          </a:xfrm>
          <a:prstGeom prst="rect">
            <a:avLst/>
          </a:prstGeom>
          <a:noFill/>
        </p:spPr>
        <p:txBody>
          <a:bodyPr wrap="square" rtlCol="0">
            <a:spAutoFit/>
          </a:bodyPr>
          <a:lstStyle/>
          <a:p>
            <a:r>
              <a:rPr lang="de-DE" dirty="0" smtClean="0">
                <a:solidFill>
                  <a:schemeClr val="bg1"/>
                </a:solidFill>
              </a:rPr>
              <a:t>GWSP International Conference </a:t>
            </a:r>
            <a:endParaRPr lang="de-DE" dirty="0"/>
          </a:p>
        </p:txBody>
      </p:sp>
      <p:sp>
        <p:nvSpPr>
          <p:cNvPr id="5" name="TextBox 4"/>
          <p:cNvSpPr txBox="1"/>
          <p:nvPr/>
        </p:nvSpPr>
        <p:spPr>
          <a:xfrm>
            <a:off x="2051720" y="908720"/>
            <a:ext cx="4680520" cy="1692771"/>
          </a:xfrm>
          <a:prstGeom prst="rect">
            <a:avLst/>
          </a:prstGeom>
          <a:noFill/>
        </p:spPr>
        <p:txBody>
          <a:bodyPr wrap="square" rtlCol="0">
            <a:spAutoFit/>
          </a:bodyPr>
          <a:lstStyle/>
          <a:p>
            <a:pPr algn="ctr"/>
            <a:r>
              <a:rPr lang="de-DE" sz="2000" dirty="0" smtClean="0">
                <a:solidFill>
                  <a:schemeClr val="bg1"/>
                </a:solidFill>
              </a:rPr>
              <a:t>WATER IN THE ANTHROPOCENE: </a:t>
            </a:r>
          </a:p>
          <a:p>
            <a:pPr algn="ctr"/>
            <a:r>
              <a:rPr lang="de-DE" sz="2000" dirty="0" smtClean="0">
                <a:solidFill>
                  <a:schemeClr val="bg1"/>
                </a:solidFill>
              </a:rPr>
              <a:t>Challenges for Science &amp; Governance. </a:t>
            </a:r>
          </a:p>
          <a:p>
            <a:pPr algn="ctr"/>
            <a:endParaRPr lang="de-DE" sz="2000" dirty="0">
              <a:solidFill>
                <a:schemeClr val="bg1"/>
              </a:solidFill>
            </a:endParaRPr>
          </a:p>
          <a:p>
            <a:pPr algn="ctr"/>
            <a:r>
              <a:rPr lang="de-DE" sz="2000" dirty="0" smtClean="0">
                <a:solidFill>
                  <a:schemeClr val="bg1"/>
                </a:solidFill>
              </a:rPr>
              <a:t>Indicators, Thresholds &amp; Uncertainties </a:t>
            </a:r>
          </a:p>
          <a:p>
            <a:pPr algn="ctr"/>
            <a:r>
              <a:rPr lang="de-DE" sz="2000" dirty="0" smtClean="0">
                <a:solidFill>
                  <a:schemeClr val="bg1"/>
                </a:solidFill>
              </a:rPr>
              <a:t>of the Global Water System</a:t>
            </a:r>
            <a:endParaRPr lang="de-DE" sz="2000" dirty="0">
              <a:solidFill>
                <a:schemeClr val="bg1"/>
              </a:solidFill>
            </a:endParaRPr>
          </a:p>
        </p:txBody>
      </p:sp>
      <p:sp>
        <p:nvSpPr>
          <p:cNvPr id="6" name="TextBox 5"/>
          <p:cNvSpPr txBox="1"/>
          <p:nvPr/>
        </p:nvSpPr>
        <p:spPr>
          <a:xfrm>
            <a:off x="2771800" y="2915652"/>
            <a:ext cx="3600400" cy="369332"/>
          </a:xfrm>
          <a:prstGeom prst="rect">
            <a:avLst/>
          </a:prstGeom>
          <a:noFill/>
        </p:spPr>
        <p:txBody>
          <a:bodyPr wrap="square" rtlCol="0">
            <a:spAutoFit/>
          </a:bodyPr>
          <a:lstStyle/>
          <a:p>
            <a:r>
              <a:rPr lang="de-DE" dirty="0" smtClean="0">
                <a:solidFill>
                  <a:schemeClr val="bg1"/>
                </a:solidFill>
              </a:rPr>
              <a:t>21-24 May 2013, Bonn, Germany</a:t>
            </a:r>
            <a:endParaRPr lang="de-DE" dirty="0">
              <a:solidFill>
                <a:schemeClr val="bg1"/>
              </a:solidFill>
            </a:endParaRPr>
          </a:p>
        </p:txBody>
      </p:sp>
      <p:sp>
        <p:nvSpPr>
          <p:cNvPr id="7" name="TextBox 6"/>
          <p:cNvSpPr txBox="1"/>
          <p:nvPr/>
        </p:nvSpPr>
        <p:spPr>
          <a:xfrm>
            <a:off x="2483768" y="6444044"/>
            <a:ext cx="4032448" cy="369332"/>
          </a:xfrm>
          <a:prstGeom prst="rect">
            <a:avLst/>
          </a:prstGeom>
          <a:noFill/>
        </p:spPr>
        <p:txBody>
          <a:bodyPr wrap="square" rtlCol="0">
            <a:spAutoFit/>
          </a:bodyPr>
          <a:lstStyle/>
          <a:p>
            <a:r>
              <a:rPr lang="de-DE" dirty="0" smtClean="0"/>
              <a:t>www.gwsp.org/conference2013.html</a:t>
            </a:r>
            <a:endParaRPr lang="de-DE" dirty="0"/>
          </a:p>
        </p:txBody>
      </p:sp>
      <p:sp>
        <p:nvSpPr>
          <p:cNvPr id="9" name="Rectangle 8"/>
          <p:cNvSpPr/>
          <p:nvPr/>
        </p:nvSpPr>
        <p:spPr>
          <a:xfrm>
            <a:off x="611560" y="3845619"/>
            <a:ext cx="7920880" cy="1887637"/>
          </a:xfrm>
          <a:prstGeom prst="rect">
            <a:avLst/>
          </a:prstGeom>
          <a:solidFill>
            <a:schemeClr val="bg1">
              <a:lumMod val="85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Box 7"/>
          <p:cNvSpPr txBox="1"/>
          <p:nvPr/>
        </p:nvSpPr>
        <p:spPr>
          <a:xfrm>
            <a:off x="755576" y="3978930"/>
            <a:ext cx="8258894" cy="1754326"/>
          </a:xfrm>
          <a:prstGeom prst="rect">
            <a:avLst/>
          </a:prstGeom>
          <a:noFill/>
        </p:spPr>
        <p:txBody>
          <a:bodyPr wrap="square" rtlCol="0">
            <a:spAutoFit/>
          </a:bodyPr>
          <a:lstStyle/>
          <a:p>
            <a:r>
              <a:rPr lang="en-US" dirty="0" smtClean="0">
                <a:solidFill>
                  <a:srgbClr val="006666"/>
                </a:solidFill>
              </a:rPr>
              <a:t>Conference Theme ❶ Global Water System: Current State &amp; Future Challenges</a:t>
            </a:r>
          </a:p>
          <a:p>
            <a:r>
              <a:rPr lang="de-DE" dirty="0" smtClean="0">
                <a:solidFill>
                  <a:srgbClr val="006666"/>
                </a:solidFill>
              </a:rPr>
              <a:t> </a:t>
            </a:r>
          </a:p>
          <a:p>
            <a:r>
              <a:rPr lang="en-US" dirty="0" smtClean="0">
                <a:solidFill>
                  <a:srgbClr val="006666"/>
                </a:solidFill>
              </a:rPr>
              <a:t>Conference Theme ❷ Global Dimensions of Change in River Basins</a:t>
            </a:r>
          </a:p>
          <a:p>
            <a:endParaRPr lang="en-US" dirty="0" smtClean="0">
              <a:solidFill>
                <a:srgbClr val="006666"/>
              </a:solidFill>
            </a:endParaRPr>
          </a:p>
          <a:p>
            <a:r>
              <a:rPr lang="en-US" dirty="0" smtClean="0">
                <a:solidFill>
                  <a:srgbClr val="006666"/>
                </a:solidFill>
              </a:rPr>
              <a:t>Conference Theme ❸ Balancing Water Needs for Humans and Nature</a:t>
            </a:r>
          </a:p>
          <a:p>
            <a:endParaRPr lang="de-DE" dirty="0"/>
          </a:p>
        </p:txBody>
      </p:sp>
    </p:spTree>
    <p:extLst>
      <p:ext uri="{BB962C8B-B14F-4D97-AF65-F5344CB8AC3E}">
        <p14:creationId xmlns:p14="http://schemas.microsoft.com/office/powerpoint/2010/main" xmlns="" val="13858537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7854971" cy="6247864"/>
          </a:xfrm>
          <a:prstGeom prst="rect">
            <a:avLst/>
          </a:prstGeom>
          <a:noFill/>
        </p:spPr>
        <p:txBody>
          <a:bodyPr wrap="none" rtlCol="0">
            <a:spAutoFit/>
          </a:bodyPr>
          <a:lstStyle/>
          <a:p>
            <a:r>
              <a:rPr lang="en-US" sz="2800" b="1" dirty="0" smtClean="0"/>
              <a:t>Some Risks in Food Security (with implications for</a:t>
            </a:r>
          </a:p>
          <a:p>
            <a:r>
              <a:rPr lang="en-US" sz="2800" b="1" dirty="0" smtClean="0"/>
              <a:t> water):</a:t>
            </a:r>
          </a:p>
          <a:p>
            <a:pPr>
              <a:buFontTx/>
              <a:buChar char="-"/>
            </a:pPr>
            <a:r>
              <a:rPr lang="en-US" sz="2800" b="1" dirty="0" smtClean="0"/>
              <a:t>the growing demand for food</a:t>
            </a:r>
            <a:r>
              <a:rPr lang="en-US" sz="2800" dirty="0" smtClean="0"/>
              <a:t> (arising from growing</a:t>
            </a:r>
          </a:p>
          <a:p>
            <a:r>
              <a:rPr lang="en-US" sz="2800" dirty="0" smtClean="0"/>
              <a:t>   populations and dietary expectations)</a:t>
            </a:r>
          </a:p>
          <a:p>
            <a:r>
              <a:rPr lang="en-US" dirty="0" smtClean="0"/>
              <a:t>(2000: Average: 2,700 Kcal/day with GDP/cap of $5,000</a:t>
            </a:r>
          </a:p>
          <a:p>
            <a:r>
              <a:rPr lang="en-US" dirty="0" smtClean="0"/>
              <a:t>2050: Projected Average:  3,300 Kcal/day with GDP/cap of $12,500)</a:t>
            </a:r>
          </a:p>
          <a:p>
            <a:pPr>
              <a:buFontTx/>
              <a:buChar char="-"/>
            </a:pPr>
            <a:r>
              <a:rPr lang="en-US" sz="2800" b="1" dirty="0" smtClean="0"/>
              <a:t> the global economy,</a:t>
            </a:r>
          </a:p>
          <a:p>
            <a:pPr>
              <a:buFontTx/>
              <a:buChar char="-"/>
            </a:pPr>
            <a:r>
              <a:rPr lang="en-US" sz="2800" dirty="0" smtClean="0"/>
              <a:t> </a:t>
            </a:r>
            <a:r>
              <a:rPr lang="en-US" sz="2800" dirty="0" smtClean="0">
                <a:solidFill>
                  <a:schemeClr val="tx2">
                    <a:lumMod val="75000"/>
                  </a:schemeClr>
                </a:solidFill>
              </a:rPr>
              <a:t>competition with other sectors (e.g., </a:t>
            </a:r>
            <a:r>
              <a:rPr lang="en-US" sz="2800" dirty="0" err="1" smtClean="0">
                <a:solidFill>
                  <a:schemeClr val="tx2">
                    <a:lumMod val="75000"/>
                  </a:schemeClr>
                </a:solidFill>
              </a:rPr>
              <a:t>biofuels</a:t>
            </a:r>
            <a:r>
              <a:rPr lang="en-US" sz="2800" dirty="0" smtClean="0">
                <a:solidFill>
                  <a:schemeClr val="tx2">
                    <a:lumMod val="75000"/>
                  </a:schemeClr>
                </a:solidFill>
              </a:rPr>
              <a:t>) for</a:t>
            </a:r>
          </a:p>
          <a:p>
            <a:r>
              <a:rPr lang="en-US" sz="2800" dirty="0" smtClean="0">
                <a:solidFill>
                  <a:schemeClr val="tx2">
                    <a:lumMod val="75000"/>
                  </a:schemeClr>
                </a:solidFill>
              </a:rPr>
              <a:t>   certain food types,</a:t>
            </a:r>
          </a:p>
          <a:p>
            <a:pPr>
              <a:buFontTx/>
              <a:buChar char="-"/>
            </a:pPr>
            <a:r>
              <a:rPr lang="en-US" sz="2800" dirty="0" smtClean="0"/>
              <a:t> </a:t>
            </a:r>
            <a:r>
              <a:rPr lang="en-US" sz="2800" dirty="0" smtClean="0">
                <a:solidFill>
                  <a:schemeClr val="tx2">
                    <a:lumMod val="75000"/>
                  </a:schemeClr>
                </a:solidFill>
              </a:rPr>
              <a:t>insufficient water to irrigate in some areas,</a:t>
            </a:r>
          </a:p>
          <a:p>
            <a:pPr>
              <a:buFontTx/>
              <a:buChar char="-"/>
            </a:pPr>
            <a:r>
              <a:rPr lang="en-US" sz="2800" dirty="0" smtClean="0"/>
              <a:t> no further arable land for development,</a:t>
            </a:r>
          </a:p>
          <a:p>
            <a:pPr>
              <a:buFontTx/>
              <a:buChar char="-"/>
            </a:pPr>
            <a:r>
              <a:rPr lang="en-US" sz="2800" dirty="0" smtClean="0"/>
              <a:t> </a:t>
            </a:r>
            <a:r>
              <a:rPr lang="en-US" sz="2800" b="1" dirty="0" smtClean="0">
                <a:solidFill>
                  <a:schemeClr val="tx2">
                    <a:lumMod val="75000"/>
                  </a:schemeClr>
                </a:solidFill>
              </a:rPr>
              <a:t>soil degradation and water pollution due to</a:t>
            </a:r>
          </a:p>
          <a:p>
            <a:r>
              <a:rPr lang="en-US" sz="2800" b="1" dirty="0" smtClean="0">
                <a:solidFill>
                  <a:schemeClr val="tx2">
                    <a:lumMod val="75000"/>
                  </a:schemeClr>
                </a:solidFill>
              </a:rPr>
              <a:t>   agricultural runoff,</a:t>
            </a:r>
          </a:p>
          <a:p>
            <a:pPr>
              <a:buFontTx/>
              <a:buChar char="-"/>
            </a:pPr>
            <a:r>
              <a:rPr lang="en-US" sz="2800" b="1" dirty="0" smtClean="0">
                <a:solidFill>
                  <a:schemeClr val="tx2">
                    <a:lumMod val="75000"/>
                  </a:schemeClr>
                </a:solidFill>
              </a:rPr>
              <a:t> the impacts of drainage and changes to  </a:t>
            </a:r>
          </a:p>
          <a:p>
            <a:r>
              <a:rPr lang="en-US" sz="2800" b="1" dirty="0" smtClean="0">
                <a:solidFill>
                  <a:schemeClr val="tx2">
                    <a:lumMod val="75000"/>
                  </a:schemeClr>
                </a:solidFill>
              </a:rPr>
              <a:t>   flood regimes and the global water systems.</a:t>
            </a:r>
            <a:r>
              <a:rPr lang="en-US" sz="2800" dirty="0" smtClean="0"/>
              <a:t> </a:t>
            </a:r>
            <a:endParaRPr lang="en-US" sz="2800" dirty="0"/>
          </a:p>
        </p:txBody>
      </p:sp>
      <p:pic>
        <p:nvPicPr>
          <p:cNvPr id="3" name="Picture 2" descr="http://www.consumerenergyreport.com/wp-content/uploads/2010/09/food-security.jpg"/>
          <p:cNvPicPr>
            <a:picLocks noChangeAspect="1" noChangeArrowheads="1"/>
          </p:cNvPicPr>
          <p:nvPr/>
        </p:nvPicPr>
        <p:blipFill>
          <a:blip r:embed="rId2"/>
          <a:srcRect/>
          <a:stretch>
            <a:fillRect/>
          </a:stretch>
        </p:blipFill>
        <p:spPr bwMode="auto">
          <a:xfrm>
            <a:off x="-172088" y="381000"/>
            <a:ext cx="9620888" cy="6400800"/>
          </a:xfrm>
          <a:prstGeom prst="rect">
            <a:avLst/>
          </a:prstGeom>
          <a:noFill/>
        </p:spPr>
      </p:pic>
      <p:sp>
        <p:nvSpPr>
          <p:cNvPr id="4" name="TextBox 3"/>
          <p:cNvSpPr txBox="1"/>
          <p:nvPr/>
        </p:nvSpPr>
        <p:spPr>
          <a:xfrm flipH="1">
            <a:off x="731519" y="304800"/>
            <a:ext cx="7802881" cy="523220"/>
          </a:xfrm>
          <a:prstGeom prst="rect">
            <a:avLst/>
          </a:prstGeom>
          <a:noFill/>
        </p:spPr>
        <p:txBody>
          <a:bodyPr wrap="square" rtlCol="0">
            <a:spAutoFit/>
          </a:bodyPr>
          <a:lstStyle/>
          <a:p>
            <a:r>
              <a:rPr lang="en-US" sz="2800" b="1" dirty="0" smtClean="0"/>
              <a:t>Food Security Issues</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1138" y="609600"/>
            <a:ext cx="8812862" cy="5693866"/>
          </a:xfrm>
          <a:prstGeom prst="rect">
            <a:avLst/>
          </a:prstGeom>
          <a:noFill/>
        </p:spPr>
        <p:txBody>
          <a:bodyPr wrap="none" rtlCol="0">
            <a:spAutoFit/>
          </a:bodyPr>
          <a:lstStyle/>
          <a:p>
            <a:r>
              <a:rPr lang="en-US" sz="2800" b="1" dirty="0" smtClean="0"/>
              <a:t>Some Risks in Energy Security (with implications for water</a:t>
            </a:r>
          </a:p>
          <a:p>
            <a:r>
              <a:rPr lang="en-US" sz="2800" b="1" dirty="0" smtClean="0"/>
              <a:t> and the environment):</a:t>
            </a:r>
          </a:p>
          <a:p>
            <a:pPr>
              <a:buFontTx/>
              <a:buChar char="-"/>
            </a:pPr>
            <a:r>
              <a:rPr lang="en-US" sz="2800" b="1" dirty="0" smtClean="0"/>
              <a:t> the growing demand for energy</a:t>
            </a:r>
          </a:p>
          <a:p>
            <a:pPr>
              <a:buFontTx/>
              <a:buChar char="-"/>
            </a:pPr>
            <a:r>
              <a:rPr lang="en-US" sz="2800" b="1" dirty="0" smtClean="0"/>
              <a:t> the global economy,</a:t>
            </a:r>
          </a:p>
          <a:p>
            <a:pPr>
              <a:buFontTx/>
              <a:buChar char="-"/>
            </a:pPr>
            <a:r>
              <a:rPr lang="en-US" sz="2800" dirty="0" smtClean="0"/>
              <a:t> volatility in fossil fuel prices,</a:t>
            </a:r>
          </a:p>
          <a:p>
            <a:pPr>
              <a:buFontTx/>
              <a:buChar char="-"/>
            </a:pPr>
            <a:r>
              <a:rPr lang="en-US" sz="2800" dirty="0" smtClean="0"/>
              <a:t> </a:t>
            </a:r>
            <a:r>
              <a:rPr lang="en-US" sz="2800" b="1" dirty="0" smtClean="0">
                <a:solidFill>
                  <a:schemeClr val="tx2">
                    <a:lumMod val="75000"/>
                  </a:schemeClr>
                </a:solidFill>
              </a:rPr>
              <a:t>excessive use of polluting energy processing techniques</a:t>
            </a:r>
          </a:p>
          <a:p>
            <a:r>
              <a:rPr lang="en-US" sz="2800" b="1" dirty="0" smtClean="0">
                <a:solidFill>
                  <a:schemeClr val="tx2">
                    <a:lumMod val="75000"/>
                  </a:schemeClr>
                </a:solidFill>
              </a:rPr>
              <a:t>    (e.g., </a:t>
            </a:r>
            <a:r>
              <a:rPr lang="en-US" sz="2800" b="1" dirty="0" err="1" smtClean="0">
                <a:solidFill>
                  <a:schemeClr val="tx2">
                    <a:lumMod val="75000"/>
                  </a:schemeClr>
                </a:solidFill>
              </a:rPr>
              <a:t>fracking</a:t>
            </a:r>
            <a:r>
              <a:rPr lang="en-US" sz="2800" b="1" dirty="0" smtClean="0">
                <a:solidFill>
                  <a:schemeClr val="tx2">
                    <a:lumMod val="75000"/>
                  </a:schemeClr>
                </a:solidFill>
              </a:rPr>
              <a:t> for natural gas),</a:t>
            </a:r>
          </a:p>
          <a:p>
            <a:pPr>
              <a:buFontTx/>
              <a:buChar char="-"/>
            </a:pPr>
            <a:r>
              <a:rPr lang="en-US" sz="2800" dirty="0" smtClean="0">
                <a:solidFill>
                  <a:schemeClr val="tx2">
                    <a:lumMod val="75000"/>
                  </a:schemeClr>
                </a:solidFill>
              </a:rPr>
              <a:t> </a:t>
            </a:r>
            <a:r>
              <a:rPr lang="en-US" sz="2800" b="1" dirty="0" smtClean="0">
                <a:solidFill>
                  <a:schemeClr val="tx2">
                    <a:lumMod val="75000"/>
                  </a:schemeClr>
                </a:solidFill>
              </a:rPr>
              <a:t>competition for </a:t>
            </a:r>
            <a:r>
              <a:rPr lang="en-US" sz="2800" b="1" dirty="0" err="1" smtClean="0">
                <a:solidFill>
                  <a:schemeClr val="tx2">
                    <a:lumMod val="75000"/>
                  </a:schemeClr>
                </a:solidFill>
              </a:rPr>
              <a:t>biofuel</a:t>
            </a:r>
            <a:r>
              <a:rPr lang="en-US" sz="2800" b="1" dirty="0" smtClean="0">
                <a:solidFill>
                  <a:schemeClr val="tx2">
                    <a:lumMod val="75000"/>
                  </a:schemeClr>
                </a:solidFill>
              </a:rPr>
              <a:t> </a:t>
            </a:r>
            <a:r>
              <a:rPr lang="en-US" sz="2800" b="1" dirty="0" err="1" smtClean="0">
                <a:solidFill>
                  <a:schemeClr val="tx2">
                    <a:lumMod val="75000"/>
                  </a:schemeClr>
                </a:solidFill>
              </a:rPr>
              <a:t>feedstocks</a:t>
            </a:r>
            <a:r>
              <a:rPr lang="en-US" sz="2800" b="1" dirty="0" smtClean="0">
                <a:solidFill>
                  <a:schemeClr val="tx2">
                    <a:lumMod val="75000"/>
                  </a:schemeClr>
                </a:solidFill>
              </a:rPr>
              <a:t> with agriculture,</a:t>
            </a:r>
          </a:p>
          <a:p>
            <a:pPr>
              <a:buFontTx/>
              <a:buChar char="-"/>
            </a:pPr>
            <a:r>
              <a:rPr lang="en-US" sz="2800" b="1" dirty="0" smtClean="0"/>
              <a:t> </a:t>
            </a:r>
            <a:r>
              <a:rPr lang="en-US" sz="2800" dirty="0" smtClean="0"/>
              <a:t>limits to basic supply of traditional resources,</a:t>
            </a:r>
          </a:p>
          <a:p>
            <a:pPr>
              <a:buFontTx/>
              <a:buChar char="-"/>
            </a:pPr>
            <a:r>
              <a:rPr lang="en-US" sz="2800" dirty="0" smtClean="0"/>
              <a:t> rejection of nuclear energy,</a:t>
            </a:r>
          </a:p>
          <a:p>
            <a:pPr>
              <a:buFontTx/>
              <a:buChar char="-"/>
            </a:pPr>
            <a:r>
              <a:rPr lang="en-US" sz="2800" dirty="0" smtClean="0"/>
              <a:t> </a:t>
            </a:r>
            <a:r>
              <a:rPr lang="en-US" sz="2800" b="1" dirty="0" smtClean="0">
                <a:solidFill>
                  <a:schemeClr val="tx2">
                    <a:lumMod val="75000"/>
                  </a:schemeClr>
                </a:solidFill>
              </a:rPr>
              <a:t>limited investments to develop infrastructure to use </a:t>
            </a:r>
          </a:p>
          <a:p>
            <a:r>
              <a:rPr lang="en-US" sz="2800" b="1" dirty="0" smtClean="0">
                <a:solidFill>
                  <a:schemeClr val="tx2">
                    <a:lumMod val="75000"/>
                  </a:schemeClr>
                </a:solidFill>
              </a:rPr>
              <a:t>   low-head hydro in meeting energy demands,</a:t>
            </a:r>
          </a:p>
          <a:p>
            <a:r>
              <a:rPr lang="en-US" sz="2800" b="1" dirty="0" smtClean="0"/>
              <a:t>.</a:t>
            </a:r>
          </a:p>
        </p:txBody>
      </p:sp>
      <p:pic>
        <p:nvPicPr>
          <p:cNvPr id="3" name="Picture 2" descr="http://www.sequiturs.com/images/climate_change/map_energy_percapita_large.gif"/>
          <p:cNvPicPr>
            <a:picLocks noChangeAspect="1" noChangeArrowheads="1"/>
          </p:cNvPicPr>
          <p:nvPr/>
        </p:nvPicPr>
        <p:blipFill>
          <a:blip r:embed="rId2"/>
          <a:srcRect/>
          <a:stretch>
            <a:fillRect/>
          </a:stretch>
        </p:blipFill>
        <p:spPr bwMode="auto">
          <a:xfrm>
            <a:off x="0" y="762000"/>
            <a:ext cx="9593288" cy="595109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33400" y="228600"/>
            <a:ext cx="8763000" cy="685800"/>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l"/>
            <a:r>
              <a:rPr lang="en-US" sz="2800" b="1" i="0" dirty="0" smtClean="0">
                <a:latin typeface="Tahoma" pitchFamily="34" charset="0"/>
                <a:ea typeface="ＭＳ 明朝" charset="-128"/>
              </a:rPr>
              <a:t>Needed: New approaches to governance: </a:t>
            </a:r>
            <a:br>
              <a:rPr lang="en-US" sz="2800" b="1" i="0" dirty="0" smtClean="0">
                <a:latin typeface="Tahoma" pitchFamily="34" charset="0"/>
                <a:ea typeface="ＭＳ 明朝" charset="-128"/>
              </a:rPr>
            </a:br>
            <a:endParaRPr lang="en-US" sz="2800" b="1" i="0" dirty="0" smtClean="0">
              <a:latin typeface="Tahoma" pitchFamily="34" charset="0"/>
              <a:ea typeface="ＭＳ 明朝" charset="-128"/>
            </a:endParaRPr>
          </a:p>
        </p:txBody>
      </p:sp>
      <p:sp>
        <p:nvSpPr>
          <p:cNvPr id="6147" name="Rectangle 3"/>
          <p:cNvSpPr>
            <a:spLocks noGrp="1" noChangeArrowheads="1"/>
          </p:cNvSpPr>
          <p:nvPr>
            <p:ph idx="1"/>
          </p:nvPr>
        </p:nvSpPr>
        <p:spPr bwMode="auto">
          <a:xfrm>
            <a:off x="304800" y="685800"/>
            <a:ext cx="8534400" cy="5257800"/>
          </a:xfrm>
          <a:noFill/>
          <a:ln>
            <a:miter lim="800000"/>
            <a:headEnd/>
            <a:tailEnd/>
          </a:ln>
        </p:spPr>
        <p:txBody>
          <a:bodyPr vert="horz" wrap="square" lIns="91440" tIns="45720" rIns="91440" bIns="45720" numCol="1" anchor="t" anchorCtr="0" compatLnSpc="1">
            <a:prstTxWarp prst="textNoShape">
              <a:avLst/>
            </a:prstTxWarp>
            <a:normAutofit fontScale="92500" lnSpcReduction="10000"/>
          </a:bodyPr>
          <a:lstStyle/>
          <a:p>
            <a:pPr marL="509588" lvl="1" indent="-279400">
              <a:spcBef>
                <a:spcPct val="0"/>
              </a:spcBef>
              <a:spcAft>
                <a:spcPct val="35000"/>
              </a:spcAft>
              <a:buFontTx/>
              <a:buNone/>
            </a:pPr>
            <a:r>
              <a:rPr lang="en-US" b="1" dirty="0" smtClean="0">
                <a:latin typeface="Tahoma" pitchFamily="34" charset="0"/>
                <a:cs typeface="Courier New" pitchFamily="49" charset="0"/>
              </a:rPr>
              <a:t>Governance</a:t>
            </a:r>
            <a:r>
              <a:rPr lang="en-US" dirty="0" smtClean="0">
                <a:latin typeface="Tahoma" pitchFamily="34" charset="0"/>
                <a:cs typeface="Courier New" pitchFamily="49" charset="0"/>
              </a:rPr>
              <a:t>: the systems used for decision making and the allocation of  responsibility and accountability.</a:t>
            </a:r>
          </a:p>
          <a:p>
            <a:pPr marL="509588" lvl="1" indent="-279400">
              <a:spcBef>
                <a:spcPct val="0"/>
              </a:spcBef>
              <a:spcAft>
                <a:spcPct val="15000"/>
              </a:spcAft>
              <a:buFontTx/>
              <a:buNone/>
            </a:pPr>
            <a:r>
              <a:rPr lang="en-US" sz="3400" dirty="0" smtClean="0">
                <a:latin typeface="Tahoma" pitchFamily="34" charset="0"/>
                <a:cs typeface="Courier New" pitchFamily="49" charset="0"/>
              </a:rPr>
              <a:t> </a:t>
            </a:r>
            <a:r>
              <a:rPr lang="en-US" sz="2400" dirty="0" smtClean="0">
                <a:latin typeface="Tahoma" pitchFamily="34" charset="0"/>
                <a:cs typeface="Courier New" pitchFamily="49" charset="0"/>
              </a:rPr>
              <a:t> Governance structures should:</a:t>
            </a:r>
          </a:p>
          <a:p>
            <a:pPr marL="509588" lvl="1" indent="-279400">
              <a:spcBef>
                <a:spcPct val="0"/>
              </a:spcBef>
              <a:spcAft>
                <a:spcPct val="15000"/>
              </a:spcAft>
              <a:buFontTx/>
              <a:buNone/>
            </a:pPr>
            <a:r>
              <a:rPr lang="en-US" sz="2400" dirty="0" smtClean="0">
                <a:latin typeface="Tahoma" pitchFamily="34" charset="0"/>
                <a:cs typeface="Courier New" pitchFamily="49" charset="0"/>
              </a:rPr>
              <a:t>    - enable issues related to water, energy, food and environment to be considered within a single forum,</a:t>
            </a:r>
          </a:p>
          <a:p>
            <a:pPr marL="509588" lvl="1" indent="-279400">
              <a:spcBef>
                <a:spcPct val="0"/>
              </a:spcBef>
              <a:spcAft>
                <a:spcPct val="15000"/>
              </a:spcAft>
              <a:buFontTx/>
              <a:buNone/>
            </a:pPr>
            <a:r>
              <a:rPr lang="en-US" sz="2400" dirty="0" smtClean="0">
                <a:latin typeface="Tahoma" pitchFamily="34" charset="0"/>
                <a:cs typeface="Courier New" pitchFamily="49" charset="0"/>
              </a:rPr>
              <a:t>    - involve experts from different levels of government to interact with stakeholders and the public in consultative and decision making processes,</a:t>
            </a:r>
          </a:p>
          <a:p>
            <a:pPr marL="509588" lvl="1" indent="-279400">
              <a:spcBef>
                <a:spcPct val="0"/>
              </a:spcBef>
              <a:spcAft>
                <a:spcPct val="15000"/>
              </a:spcAft>
              <a:buFontTx/>
              <a:buChar char="-"/>
            </a:pPr>
            <a:r>
              <a:rPr lang="en-US" sz="2400" dirty="0" smtClean="0">
                <a:latin typeface="Tahoma" pitchFamily="34" charset="0"/>
                <a:cs typeface="Courier New" pitchFamily="49" charset="0"/>
              </a:rPr>
              <a:t>Seek </a:t>
            </a:r>
            <a:r>
              <a:rPr lang="en-US" sz="2400" dirty="0" err="1" smtClean="0">
                <a:latin typeface="Tahoma" pitchFamily="34" charset="0"/>
                <a:cs typeface="Courier New" pitchFamily="49" charset="0"/>
              </a:rPr>
              <a:t>fora</a:t>
            </a:r>
            <a:r>
              <a:rPr lang="en-US" sz="2400" dirty="0" smtClean="0">
                <a:latin typeface="Tahoma" pitchFamily="34" charset="0"/>
                <a:cs typeface="Courier New" pitchFamily="49" charset="0"/>
              </a:rPr>
              <a:t> where state or national leads can provide feedback which would be helpful to develop plans for basin-wide management plans.</a:t>
            </a:r>
          </a:p>
          <a:p>
            <a:pPr marL="509588" lvl="1" indent="-279400">
              <a:spcBef>
                <a:spcPct val="0"/>
              </a:spcBef>
              <a:spcAft>
                <a:spcPct val="15000"/>
              </a:spcAft>
              <a:buFontTx/>
              <a:buChar char="-"/>
            </a:pPr>
            <a:r>
              <a:rPr lang="en-US" sz="2400" dirty="0" smtClean="0">
                <a:latin typeface="Tahoma" pitchFamily="34" charset="0"/>
                <a:cs typeface="Courier New" pitchFamily="49" charset="0"/>
              </a:rPr>
              <a:t>Maximize the use of Earth Observations and scenarios to make the decision process as transparent as possible.</a:t>
            </a:r>
          </a:p>
          <a:p>
            <a:pPr marL="509588" lvl="1" indent="-279400">
              <a:spcBef>
                <a:spcPct val="0"/>
              </a:spcBef>
              <a:spcAft>
                <a:spcPct val="15000"/>
              </a:spcAft>
              <a:buNone/>
            </a:pPr>
            <a:endParaRPr lang="en-US" sz="3400" dirty="0" smtClean="0">
              <a:latin typeface="Tahoma" pitchFamily="34"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28600"/>
            <a:ext cx="7999562" cy="954107"/>
          </a:xfrm>
          <a:prstGeom prst="rect">
            <a:avLst/>
          </a:prstGeom>
          <a:noFill/>
        </p:spPr>
        <p:txBody>
          <a:bodyPr wrap="none" rtlCol="0">
            <a:spAutoFit/>
          </a:bodyPr>
          <a:lstStyle/>
          <a:p>
            <a:r>
              <a:rPr lang="en-US" sz="2800" dirty="0" smtClean="0"/>
              <a:t>Improved information can also lead to more effective </a:t>
            </a:r>
          </a:p>
          <a:p>
            <a:r>
              <a:rPr lang="en-US" sz="2800" dirty="0" smtClean="0"/>
              <a:t>irrigation</a:t>
            </a:r>
            <a:r>
              <a:rPr lang="en-US" dirty="0" smtClean="0"/>
              <a:t> </a:t>
            </a:r>
            <a:r>
              <a:rPr lang="en-US" sz="2800" dirty="0" err="1" smtClean="0"/>
              <a:t>programmes</a:t>
            </a:r>
            <a:endParaRPr lang="en-US" sz="2800" dirty="0"/>
          </a:p>
        </p:txBody>
      </p:sp>
      <p:sp>
        <p:nvSpPr>
          <p:cNvPr id="4" name="TextBox 3"/>
          <p:cNvSpPr txBox="1"/>
          <p:nvPr/>
        </p:nvSpPr>
        <p:spPr>
          <a:xfrm>
            <a:off x="308616" y="1371600"/>
            <a:ext cx="4339584" cy="1661993"/>
          </a:xfrm>
          <a:prstGeom prst="rect">
            <a:avLst/>
          </a:prstGeom>
          <a:noFill/>
        </p:spPr>
        <p:txBody>
          <a:bodyPr wrap="square" rtlCol="0">
            <a:spAutoFit/>
          </a:bodyPr>
          <a:lstStyle/>
          <a:p>
            <a:pPr>
              <a:buFontTx/>
              <a:buChar char="-"/>
            </a:pPr>
            <a:r>
              <a:rPr lang="en-US" sz="2400" dirty="0" smtClean="0"/>
              <a:t>Improved precipitation </a:t>
            </a:r>
          </a:p>
          <a:p>
            <a:r>
              <a:rPr lang="en-US" sz="2400" dirty="0" smtClean="0"/>
              <a:t>   monitoring and forecasting</a:t>
            </a:r>
          </a:p>
          <a:p>
            <a:pPr>
              <a:buFontTx/>
              <a:buChar char="-"/>
            </a:pPr>
            <a:endParaRPr lang="en-US" dirty="0" smtClean="0"/>
          </a:p>
          <a:p>
            <a:pPr>
              <a:buFontTx/>
              <a:buChar char="-"/>
            </a:pPr>
            <a:endParaRPr lang="en-US" dirty="0" smtClean="0"/>
          </a:p>
          <a:p>
            <a:endParaRPr lang="en-US" dirty="0" smtClean="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267200" y="838200"/>
            <a:ext cx="4876800" cy="274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 name="TextBox 5"/>
          <p:cNvSpPr txBox="1"/>
          <p:nvPr/>
        </p:nvSpPr>
        <p:spPr>
          <a:xfrm>
            <a:off x="4648200" y="3276600"/>
            <a:ext cx="4515403" cy="1200329"/>
          </a:xfrm>
          <a:prstGeom prst="rect">
            <a:avLst/>
          </a:prstGeom>
          <a:noFill/>
        </p:spPr>
        <p:txBody>
          <a:bodyPr wrap="none" rtlCol="0">
            <a:spAutoFit/>
          </a:bodyPr>
          <a:lstStyle/>
          <a:p>
            <a:r>
              <a:rPr lang="en-US" sz="2400" dirty="0" smtClean="0"/>
              <a:t>Improved soil moisture monitoring</a:t>
            </a:r>
          </a:p>
          <a:p>
            <a:r>
              <a:rPr lang="en-US" sz="2400" dirty="0" smtClean="0"/>
              <a:t>to detect dry conditions and take</a:t>
            </a:r>
          </a:p>
          <a:p>
            <a:r>
              <a:rPr lang="en-US" sz="2400" dirty="0" smtClean="0"/>
              <a:t> appropriate action.</a:t>
            </a:r>
            <a:endParaRPr lang="en-US" sz="2400" dirty="0"/>
          </a:p>
        </p:txBody>
      </p:sp>
      <p:sp>
        <p:nvSpPr>
          <p:cNvPr id="7" name="TextBox 6"/>
          <p:cNvSpPr txBox="1"/>
          <p:nvPr/>
        </p:nvSpPr>
        <p:spPr>
          <a:xfrm>
            <a:off x="333812" y="5048071"/>
            <a:ext cx="4695388" cy="1200329"/>
          </a:xfrm>
          <a:prstGeom prst="rect">
            <a:avLst/>
          </a:prstGeom>
          <a:noFill/>
        </p:spPr>
        <p:txBody>
          <a:bodyPr wrap="none" rtlCol="0">
            <a:spAutoFit/>
          </a:bodyPr>
          <a:lstStyle/>
          <a:p>
            <a:r>
              <a:rPr lang="en-US" sz="2400" dirty="0" smtClean="0"/>
              <a:t>Use of ET measurements to monitor</a:t>
            </a:r>
          </a:p>
          <a:p>
            <a:r>
              <a:rPr lang="en-US" sz="2400" dirty="0" smtClean="0"/>
              <a:t>the use of water over the growing </a:t>
            </a:r>
          </a:p>
          <a:p>
            <a:r>
              <a:rPr lang="en-US" sz="2400" dirty="0" smtClean="0"/>
              <a:t>season.</a:t>
            </a:r>
            <a:endParaRPr lang="en-US" sz="2400" dirty="0"/>
          </a:p>
        </p:txBody>
      </p:sp>
      <p:pic>
        <p:nvPicPr>
          <p:cNvPr id="8" name="Picture 6" descr="water rights on ET.jpg"/>
          <p:cNvPicPr>
            <a:picLocks noChangeAspect="1"/>
          </p:cNvPicPr>
          <p:nvPr/>
        </p:nvPicPr>
        <p:blipFill>
          <a:blip r:embed="rId3" cstate="print"/>
          <a:srcRect/>
          <a:stretch>
            <a:fillRect/>
          </a:stretch>
        </p:blipFill>
        <p:spPr bwMode="auto">
          <a:xfrm>
            <a:off x="4953000" y="4472788"/>
            <a:ext cx="3657600" cy="2310599"/>
          </a:xfrm>
          <a:prstGeom prst="rect">
            <a:avLst/>
          </a:prstGeom>
          <a:noFill/>
          <a:ln w="9525">
            <a:noFill/>
            <a:miter lim="800000"/>
            <a:headEnd/>
            <a:tailEnd/>
          </a:ln>
        </p:spPr>
      </p:pic>
      <p:pic>
        <p:nvPicPr>
          <p:cNvPr id="9" name="Picture 2"/>
          <p:cNvPicPr>
            <a:picLocks noChangeAspect="1" noChangeArrowheads="1"/>
          </p:cNvPicPr>
          <p:nvPr/>
        </p:nvPicPr>
        <p:blipFill>
          <a:blip r:embed="rId4"/>
          <a:srcRect/>
          <a:stretch>
            <a:fillRect/>
          </a:stretch>
        </p:blipFill>
        <p:spPr bwMode="auto">
          <a:xfrm>
            <a:off x="609600" y="2438400"/>
            <a:ext cx="3581399" cy="2451895"/>
          </a:xfrm>
          <a:prstGeom prst="rect">
            <a:avLst/>
          </a:prstGeom>
          <a:noFill/>
          <a:ln w="9525">
            <a:noFill/>
            <a:miter lim="800000"/>
            <a:headEnd/>
            <a:tailEnd/>
          </a:ln>
        </p:spPr>
      </p:pic>
      <p:sp>
        <p:nvSpPr>
          <p:cNvPr id="10" name="TextBox 9"/>
          <p:cNvSpPr txBox="1"/>
          <p:nvPr/>
        </p:nvSpPr>
        <p:spPr>
          <a:xfrm>
            <a:off x="2590800" y="2514600"/>
            <a:ext cx="1311513" cy="646331"/>
          </a:xfrm>
          <a:prstGeom prst="rect">
            <a:avLst/>
          </a:prstGeom>
          <a:noFill/>
        </p:spPr>
        <p:txBody>
          <a:bodyPr wrap="none" rtlCol="0">
            <a:spAutoFit/>
          </a:bodyPr>
          <a:lstStyle/>
          <a:p>
            <a:r>
              <a:rPr lang="en-US" dirty="0" smtClean="0">
                <a:solidFill>
                  <a:schemeClr val="bg1"/>
                </a:solidFill>
              </a:rPr>
              <a:t>NASA SMAP</a:t>
            </a:r>
          </a:p>
          <a:p>
            <a:r>
              <a:rPr lang="en-US" dirty="0" smtClean="0">
                <a:solidFill>
                  <a:schemeClr val="bg1"/>
                </a:solidFill>
              </a:rPr>
              <a:t>satellite</a:t>
            </a:r>
            <a:endParaRPr lang="en-US" dirty="0">
              <a:solidFill>
                <a:schemeClr val="bg1"/>
              </a:solidFill>
            </a:endParaRPr>
          </a:p>
        </p:txBody>
      </p:sp>
      <p:sp>
        <p:nvSpPr>
          <p:cNvPr id="11" name="TextBox 10"/>
          <p:cNvSpPr txBox="1"/>
          <p:nvPr/>
        </p:nvSpPr>
        <p:spPr>
          <a:xfrm>
            <a:off x="6400800" y="1295400"/>
            <a:ext cx="991746" cy="338554"/>
          </a:xfrm>
          <a:prstGeom prst="rect">
            <a:avLst/>
          </a:prstGeom>
          <a:noFill/>
        </p:spPr>
        <p:txBody>
          <a:bodyPr wrap="none" rtlCol="0">
            <a:spAutoFit/>
          </a:bodyPr>
          <a:lstStyle/>
          <a:p>
            <a:r>
              <a:rPr lang="en-US" sz="1600" dirty="0" smtClean="0"/>
              <a:t>(Ethiopia)</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righ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4740" y="112693"/>
            <a:ext cx="5621860" cy="954107"/>
          </a:xfrm>
          <a:prstGeom prst="rect">
            <a:avLst/>
          </a:prstGeom>
          <a:noFill/>
        </p:spPr>
        <p:txBody>
          <a:bodyPr wrap="none" rtlCol="0">
            <a:spAutoFit/>
          </a:bodyPr>
          <a:lstStyle/>
          <a:p>
            <a:pPr algn="ctr"/>
            <a:r>
              <a:rPr lang="en-US" sz="2800" dirty="0" smtClean="0"/>
              <a:t>Irrigation: Local solutions can help to </a:t>
            </a:r>
          </a:p>
          <a:p>
            <a:pPr algn="ctr"/>
            <a:r>
              <a:rPr lang="en-US" sz="2800" dirty="0" smtClean="0"/>
              <a:t>optimize the Use of Water</a:t>
            </a:r>
            <a:endParaRPr lang="en-US" sz="2800" dirty="0"/>
          </a:p>
        </p:txBody>
      </p:sp>
      <p:pic>
        <p:nvPicPr>
          <p:cNvPr id="3" name="Picture 2" descr="Sky Shot"/>
          <p:cNvPicPr>
            <a:picLocks noChangeAspect="1" noChangeArrowheads="1"/>
          </p:cNvPicPr>
          <p:nvPr/>
        </p:nvPicPr>
        <p:blipFill>
          <a:blip r:embed="rId3"/>
          <a:srcRect l="1768" t="2258"/>
          <a:stretch>
            <a:fillRect/>
          </a:stretch>
        </p:blipFill>
        <p:spPr bwMode="auto">
          <a:xfrm>
            <a:off x="152401" y="1247847"/>
            <a:ext cx="4191000" cy="2866953"/>
          </a:xfrm>
          <a:prstGeom prst="rect">
            <a:avLst/>
          </a:prstGeom>
          <a:noFill/>
        </p:spPr>
      </p:pic>
      <p:sp>
        <p:nvSpPr>
          <p:cNvPr id="4" name="TextBox 3"/>
          <p:cNvSpPr txBox="1"/>
          <p:nvPr/>
        </p:nvSpPr>
        <p:spPr>
          <a:xfrm>
            <a:off x="4495800" y="1051679"/>
            <a:ext cx="4498604" cy="3139321"/>
          </a:xfrm>
          <a:prstGeom prst="rect">
            <a:avLst/>
          </a:prstGeom>
          <a:noFill/>
        </p:spPr>
        <p:txBody>
          <a:bodyPr wrap="none" rtlCol="0">
            <a:spAutoFit/>
          </a:bodyPr>
          <a:lstStyle/>
          <a:p>
            <a:r>
              <a:rPr lang="en-US" dirty="0" smtClean="0"/>
              <a:t>Irrigation has been responsible for</a:t>
            </a:r>
          </a:p>
          <a:p>
            <a:r>
              <a:rPr lang="en-US" dirty="0" smtClean="0"/>
              <a:t>increasing yields in many parts of the</a:t>
            </a:r>
          </a:p>
          <a:p>
            <a:r>
              <a:rPr lang="en-US" dirty="0" smtClean="0"/>
              <a:t>world.  However, it has not always been</a:t>
            </a:r>
          </a:p>
          <a:p>
            <a:r>
              <a:rPr lang="en-US" dirty="0" smtClean="0"/>
              <a:t>used efficiently as evidenced by:</a:t>
            </a:r>
          </a:p>
          <a:p>
            <a:r>
              <a:rPr lang="en-US" dirty="0" smtClean="0"/>
              <a:t> - large areas of saline soils resulting from</a:t>
            </a:r>
          </a:p>
          <a:p>
            <a:r>
              <a:rPr lang="en-US" dirty="0" smtClean="0"/>
              <a:t>    those soils being saturated for too long.</a:t>
            </a:r>
          </a:p>
          <a:p>
            <a:r>
              <a:rPr lang="en-US" dirty="0" smtClean="0"/>
              <a:t> - quality water has been used for irrigation</a:t>
            </a:r>
          </a:p>
          <a:p>
            <a:r>
              <a:rPr lang="en-US" dirty="0" smtClean="0"/>
              <a:t>    at the expense of higher value services.</a:t>
            </a:r>
          </a:p>
          <a:p>
            <a:pPr>
              <a:buFontTx/>
              <a:buChar char="-"/>
            </a:pPr>
            <a:r>
              <a:rPr lang="en-US" dirty="0" smtClean="0"/>
              <a:t> unknown effects of poor quality irrigation</a:t>
            </a:r>
          </a:p>
          <a:p>
            <a:r>
              <a:rPr lang="en-US" dirty="0" smtClean="0"/>
              <a:t>    water on food quality.</a:t>
            </a:r>
          </a:p>
          <a:p>
            <a:pPr>
              <a:buFontTx/>
              <a:buChar char="-"/>
            </a:pPr>
            <a:r>
              <a:rPr lang="en-US" dirty="0" smtClean="0"/>
              <a:t> high energy costs of some irrigation systems.</a:t>
            </a:r>
            <a:endParaRPr lang="en-US" dirty="0"/>
          </a:p>
        </p:txBody>
      </p:sp>
      <p:sp>
        <p:nvSpPr>
          <p:cNvPr id="8" name="TextBox 7"/>
          <p:cNvSpPr txBox="1"/>
          <p:nvPr/>
        </p:nvSpPr>
        <p:spPr>
          <a:xfrm>
            <a:off x="3429000" y="5181600"/>
            <a:ext cx="2489208" cy="923330"/>
          </a:xfrm>
          <a:prstGeom prst="rect">
            <a:avLst/>
          </a:prstGeom>
          <a:noFill/>
        </p:spPr>
        <p:txBody>
          <a:bodyPr wrap="none" rtlCol="0">
            <a:spAutoFit/>
          </a:bodyPr>
          <a:lstStyle/>
          <a:p>
            <a:r>
              <a:rPr lang="en-US" dirty="0" smtClean="0"/>
              <a:t>Drip Irrigation reduces</a:t>
            </a:r>
          </a:p>
          <a:p>
            <a:r>
              <a:rPr lang="en-US" dirty="0" smtClean="0"/>
              <a:t>water use and increases </a:t>
            </a:r>
          </a:p>
          <a:p>
            <a:r>
              <a:rPr lang="en-US" dirty="0" smtClean="0"/>
              <a:t>crop yield</a:t>
            </a:r>
            <a:endParaRPr lang="en-US" dirty="0"/>
          </a:p>
        </p:txBody>
      </p:sp>
      <p:sp>
        <p:nvSpPr>
          <p:cNvPr id="9" name="TextBox 8"/>
          <p:cNvSpPr txBox="1"/>
          <p:nvPr/>
        </p:nvSpPr>
        <p:spPr>
          <a:xfrm>
            <a:off x="381000" y="5257800"/>
            <a:ext cx="2237279" cy="923330"/>
          </a:xfrm>
          <a:prstGeom prst="rect">
            <a:avLst/>
          </a:prstGeom>
          <a:noFill/>
        </p:spPr>
        <p:txBody>
          <a:bodyPr wrap="none" rtlCol="0">
            <a:spAutoFit/>
          </a:bodyPr>
          <a:lstStyle/>
          <a:p>
            <a:r>
              <a:rPr lang="en-US" dirty="0" smtClean="0"/>
              <a:t>Treadle pumps do not</a:t>
            </a:r>
          </a:p>
          <a:p>
            <a:r>
              <a:rPr lang="en-US" dirty="0" smtClean="0"/>
              <a:t>require costly energy</a:t>
            </a:r>
          </a:p>
          <a:p>
            <a:r>
              <a:rPr lang="en-US" dirty="0" smtClean="0"/>
              <a:t>inputs.</a:t>
            </a:r>
            <a:endParaRPr lang="en-US" dirty="0"/>
          </a:p>
        </p:txBody>
      </p:sp>
      <p:sp>
        <p:nvSpPr>
          <p:cNvPr id="10" name="TextBox 9"/>
          <p:cNvSpPr txBox="1"/>
          <p:nvPr/>
        </p:nvSpPr>
        <p:spPr>
          <a:xfrm>
            <a:off x="6248400" y="5257800"/>
            <a:ext cx="2612446" cy="923330"/>
          </a:xfrm>
          <a:prstGeom prst="rect">
            <a:avLst/>
          </a:prstGeom>
          <a:noFill/>
        </p:spPr>
        <p:txBody>
          <a:bodyPr wrap="none" rtlCol="0">
            <a:spAutoFit/>
          </a:bodyPr>
          <a:lstStyle/>
          <a:p>
            <a:r>
              <a:rPr lang="en-US" dirty="0" smtClean="0"/>
              <a:t>Ceramic water </a:t>
            </a:r>
            <a:r>
              <a:rPr lang="en-US" dirty="0" err="1" smtClean="0"/>
              <a:t>purifiier</a:t>
            </a:r>
            <a:r>
              <a:rPr lang="en-US" dirty="0" smtClean="0"/>
              <a:t> </a:t>
            </a:r>
          </a:p>
          <a:p>
            <a:r>
              <a:rPr lang="en-US" dirty="0" smtClean="0"/>
              <a:t>provide cleaner water for </a:t>
            </a:r>
          </a:p>
          <a:p>
            <a:r>
              <a:rPr lang="en-US" dirty="0" smtClean="0"/>
              <a:t>various applications</a:t>
            </a:r>
            <a:endParaRPr lang="en-US" dirty="0"/>
          </a:p>
        </p:txBody>
      </p:sp>
      <p:graphicFrame>
        <p:nvGraphicFramePr>
          <p:cNvPr id="92161" name="Object 1"/>
          <p:cNvGraphicFramePr>
            <a:graphicFrameLocks noChangeAspect="1"/>
          </p:cNvGraphicFramePr>
          <p:nvPr/>
        </p:nvGraphicFramePr>
        <p:xfrm>
          <a:off x="76200" y="4246843"/>
          <a:ext cx="2903538" cy="2458757"/>
        </p:xfrm>
        <a:graphic>
          <a:graphicData uri="http://schemas.openxmlformats.org/presentationml/2006/ole">
            <p:oleObj spid="_x0000_s116738" name="Clip" r:id="rId4" imgW="12200000" imgH="8733333" progId="">
              <p:embed/>
            </p:oleObj>
          </a:graphicData>
        </a:graphic>
      </p:graphicFrame>
      <p:graphicFrame>
        <p:nvGraphicFramePr>
          <p:cNvPr id="92162" name="Object 2"/>
          <p:cNvGraphicFramePr>
            <a:graphicFrameLocks noChangeAspect="1"/>
          </p:cNvGraphicFramePr>
          <p:nvPr/>
        </p:nvGraphicFramePr>
        <p:xfrm>
          <a:off x="2971800" y="4247868"/>
          <a:ext cx="3040063" cy="2457732"/>
        </p:xfrm>
        <a:graphic>
          <a:graphicData uri="http://schemas.openxmlformats.org/presentationml/2006/ole">
            <p:oleObj spid="_x0000_s116739" name="Clip" r:id="rId5" imgW="4800000" imgH="3400000" progId="">
              <p:embed/>
            </p:oleObj>
          </a:graphicData>
        </a:graphic>
      </p:graphicFrame>
      <p:pic>
        <p:nvPicPr>
          <p:cNvPr id="7" name="Picture 4" descr="CAM_wp_testing3"/>
          <p:cNvPicPr>
            <a:picLocks noChangeAspect="1" noChangeArrowheads="1"/>
          </p:cNvPicPr>
          <p:nvPr/>
        </p:nvPicPr>
        <p:blipFill>
          <a:blip r:embed="rId6" cstate="print"/>
          <a:srcRect/>
          <a:stretch>
            <a:fillRect/>
          </a:stretch>
        </p:blipFill>
        <p:spPr bwMode="auto">
          <a:xfrm>
            <a:off x="6019800" y="4228551"/>
            <a:ext cx="3048000" cy="247704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2161"/>
                                        </p:tgtEl>
                                        <p:attrNameLst>
                                          <p:attrName>style.visibility</p:attrName>
                                        </p:attrNameLst>
                                      </p:cBhvr>
                                      <p:to>
                                        <p:strVal val="visible"/>
                                      </p:to>
                                    </p:set>
                                    <p:animEffect transition="in" filter="wipe(left)">
                                      <p:cBhvr>
                                        <p:cTn id="7" dur="500"/>
                                        <p:tgtEl>
                                          <p:spTgt spid="921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2162"/>
                                        </p:tgtEl>
                                        <p:attrNameLst>
                                          <p:attrName>style.visibility</p:attrName>
                                        </p:attrNameLst>
                                      </p:cBhvr>
                                      <p:to>
                                        <p:strVal val="visible"/>
                                      </p:to>
                                    </p:set>
                                    <p:animEffect transition="in" filter="wipe(left)">
                                      <p:cBhvr>
                                        <p:cTn id="12" dur="500"/>
                                        <p:tgtEl>
                                          <p:spTgt spid="921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3"/>
          <p:cNvSpPr txBox="1">
            <a:spLocks noChangeArrowheads="1"/>
          </p:cNvSpPr>
          <p:nvPr/>
        </p:nvSpPr>
        <p:spPr bwMode="auto">
          <a:xfrm>
            <a:off x="5715000" y="1371600"/>
            <a:ext cx="3227388" cy="3985706"/>
          </a:xfrm>
          <a:prstGeom prst="rect">
            <a:avLst/>
          </a:prstGeom>
          <a:noFill/>
          <a:ln w="9525">
            <a:noFill/>
            <a:miter lim="800000"/>
            <a:headEnd/>
            <a:tailEnd/>
          </a:ln>
          <a:effectLst/>
        </p:spPr>
        <p:txBody>
          <a:bodyPr>
            <a:spAutoFit/>
          </a:bodyPr>
          <a:lstStyle/>
          <a:p>
            <a:pPr>
              <a:lnSpc>
                <a:spcPct val="115000"/>
              </a:lnSpc>
            </a:pPr>
            <a:r>
              <a:rPr lang="en-US" sz="2000" dirty="0" smtClean="0">
                <a:latin typeface="Verdana" pitchFamily="34" charset="0"/>
                <a:cs typeface="Times New Roman" charset="0"/>
              </a:rPr>
              <a:t>Hypothesis:</a:t>
            </a:r>
          </a:p>
          <a:p>
            <a:pPr>
              <a:lnSpc>
                <a:spcPct val="115000"/>
              </a:lnSpc>
            </a:pPr>
            <a:r>
              <a:rPr lang="en-US" sz="2000" dirty="0" smtClean="0">
                <a:latin typeface="Verdana" pitchFamily="34" charset="0"/>
                <a:cs typeface="Times New Roman" charset="0"/>
              </a:rPr>
              <a:t>Humans are changing </a:t>
            </a:r>
            <a:r>
              <a:rPr lang="en-US" sz="2000" dirty="0">
                <a:latin typeface="Verdana" pitchFamily="34" charset="0"/>
                <a:cs typeface="Times New Roman" charset="0"/>
              </a:rPr>
              <a:t>the global water cycle, the associated biogeochemical cycles, and the biological components of the Global Water </a:t>
            </a:r>
            <a:r>
              <a:rPr lang="en-US" sz="2000" dirty="0" smtClean="0">
                <a:latin typeface="Verdana" pitchFamily="34" charset="0"/>
                <a:cs typeface="Times New Roman" charset="0"/>
              </a:rPr>
              <a:t>System in ways that we have never been occurred before. </a:t>
            </a:r>
            <a:endParaRPr lang="en-US" sz="2000" dirty="0">
              <a:latin typeface="Times" charset="0"/>
              <a:cs typeface="Times New Roman" charset="0"/>
            </a:endParaRPr>
          </a:p>
        </p:txBody>
      </p:sp>
      <p:pic>
        <p:nvPicPr>
          <p:cNvPr id="41988" name="Picture 4"/>
          <p:cNvPicPr>
            <a:picLocks noChangeAspect="1" noChangeArrowheads="1"/>
          </p:cNvPicPr>
          <p:nvPr/>
        </p:nvPicPr>
        <p:blipFill>
          <a:blip r:embed="rId3"/>
          <a:srcRect/>
          <a:stretch>
            <a:fillRect/>
          </a:stretch>
        </p:blipFill>
        <p:spPr bwMode="auto">
          <a:xfrm>
            <a:off x="158750" y="6238875"/>
            <a:ext cx="1746250" cy="560388"/>
          </a:xfrm>
          <a:prstGeom prst="rect">
            <a:avLst/>
          </a:prstGeom>
          <a:noFill/>
        </p:spPr>
      </p:pic>
      <p:sp>
        <p:nvSpPr>
          <p:cNvPr id="41990" name="Rectangle 6"/>
          <p:cNvSpPr>
            <a:spLocks noChangeArrowheads="1"/>
          </p:cNvSpPr>
          <p:nvPr/>
        </p:nvSpPr>
        <p:spPr bwMode="auto">
          <a:xfrm>
            <a:off x="2379663" y="6430963"/>
            <a:ext cx="4781550" cy="336550"/>
          </a:xfrm>
          <a:prstGeom prst="rect">
            <a:avLst/>
          </a:prstGeom>
          <a:noFill/>
          <a:ln w="9525">
            <a:noFill/>
            <a:miter lim="800000"/>
            <a:headEnd/>
            <a:tailEnd/>
          </a:ln>
          <a:effectLst/>
        </p:spPr>
        <p:txBody>
          <a:bodyPr wrap="none">
            <a:spAutoFit/>
          </a:bodyPr>
          <a:lstStyle/>
          <a:p>
            <a:pPr algn="ctr" eaLnBrk="0" hangingPunct="0"/>
            <a:r>
              <a:rPr lang="en-US" sz="1600" b="1">
                <a:solidFill>
                  <a:schemeClr val="bg2"/>
                </a:solidFill>
                <a:latin typeface="Times New Roman" charset="0"/>
              </a:rPr>
              <a:t>GWSP Open Science Conference, UNH, Oct. 7 2003  </a:t>
            </a:r>
          </a:p>
        </p:txBody>
      </p:sp>
      <p:pic>
        <p:nvPicPr>
          <p:cNvPr id="41991" name="Picture 7" descr="logo"/>
          <p:cNvPicPr>
            <a:picLocks noChangeAspect="1" noChangeArrowheads="1"/>
          </p:cNvPicPr>
          <p:nvPr/>
        </p:nvPicPr>
        <p:blipFill>
          <a:blip r:embed="rId4">
            <a:clrChange>
              <a:clrFrom>
                <a:srgbClr val="FFFFFF"/>
              </a:clrFrom>
              <a:clrTo>
                <a:srgbClr val="FFFFFF">
                  <a:alpha val="0"/>
                </a:srgbClr>
              </a:clrTo>
            </a:clrChange>
            <a:lum contrast="66000"/>
          </a:blip>
          <a:srcRect/>
          <a:stretch>
            <a:fillRect/>
          </a:stretch>
        </p:blipFill>
        <p:spPr bwMode="auto">
          <a:xfrm>
            <a:off x="0" y="0"/>
            <a:ext cx="766763" cy="1050925"/>
          </a:xfrm>
          <a:prstGeom prst="rect">
            <a:avLst/>
          </a:prstGeom>
          <a:noFill/>
        </p:spPr>
      </p:pic>
      <p:pic>
        <p:nvPicPr>
          <p:cNvPr id="41992" name="Picture 8" descr="global_water_system"/>
          <p:cNvPicPr>
            <a:picLocks noGrp="1" noChangeAspect="1" noChangeArrowheads="1"/>
          </p:cNvPicPr>
          <p:nvPr>
            <p:ph/>
          </p:nvPr>
        </p:nvPicPr>
        <p:blipFill>
          <a:blip r:embed="rId5"/>
          <a:srcRect/>
          <a:stretch>
            <a:fillRect/>
          </a:stretch>
        </p:blipFill>
        <p:spPr>
          <a:xfrm>
            <a:off x="0" y="1270000"/>
            <a:ext cx="5584825" cy="4351338"/>
          </a:xfrm>
          <a:solidFill>
            <a:schemeClr val="accent1"/>
          </a:solidFill>
          <a:ln/>
        </p:spPr>
      </p:pic>
      <p:sp>
        <p:nvSpPr>
          <p:cNvPr id="41994" name="Text Box 10"/>
          <p:cNvSpPr txBox="1">
            <a:spLocks noChangeArrowheads="1"/>
          </p:cNvSpPr>
          <p:nvPr/>
        </p:nvSpPr>
        <p:spPr bwMode="auto">
          <a:xfrm>
            <a:off x="1600200" y="254000"/>
            <a:ext cx="5452326" cy="523220"/>
          </a:xfrm>
          <a:prstGeom prst="rect">
            <a:avLst/>
          </a:prstGeom>
          <a:noFill/>
          <a:ln w="9525">
            <a:noFill/>
            <a:miter lim="800000"/>
            <a:headEnd/>
            <a:tailEnd/>
          </a:ln>
          <a:effectLst/>
        </p:spPr>
        <p:txBody>
          <a:bodyPr wrap="none">
            <a:spAutoFit/>
          </a:bodyPr>
          <a:lstStyle/>
          <a:p>
            <a:r>
              <a:rPr lang="en-US" sz="2800" b="1" dirty="0">
                <a:solidFill>
                  <a:schemeClr val="tx2">
                    <a:lumMod val="60000"/>
                    <a:lumOff val="40000"/>
                  </a:schemeClr>
                </a:solidFill>
              </a:rPr>
              <a:t>THE GLOBAL WATER SYSTEM (GWS)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19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618FFD"/>
    </a:lt1>
    <a:dk2>
      <a:srgbClr val="FFFFFF"/>
    </a:dk2>
    <a:lt2>
      <a:srgbClr val="0082A5"/>
    </a:lt2>
    <a:accent1>
      <a:srgbClr val="7F00FF"/>
    </a:accent1>
    <a:accent2>
      <a:srgbClr val="FF00FF"/>
    </a:accent2>
    <a:accent3>
      <a:srgbClr val="B7C6FE"/>
    </a:accent3>
    <a:accent4>
      <a:srgbClr val="000000"/>
    </a:accent4>
    <a:accent5>
      <a:srgbClr val="C0AAFF"/>
    </a:accent5>
    <a:accent6>
      <a:srgbClr val="E700E7"/>
    </a:accent6>
    <a:hlink>
      <a:srgbClr val="063DE8"/>
    </a:hlink>
    <a:folHlink>
      <a:srgbClr val="A6FFFF"/>
    </a:folHlink>
  </a:clrScheme>
  <a:fontScheme name="metlbarc.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552</TotalTime>
  <Words>2479</Words>
  <Application>Microsoft Office PowerPoint</Application>
  <PresentationFormat>On-screen Show (4:3)</PresentationFormat>
  <Paragraphs>406</Paragraphs>
  <Slides>30</Slides>
  <Notes>5</Notes>
  <HiddenSlides>0</HiddenSlides>
  <MMClips>0</MMClips>
  <ScaleCrop>false</ScaleCrop>
  <HeadingPairs>
    <vt:vector size="6" baseType="variant">
      <vt:variant>
        <vt:lpstr>Theme</vt:lpstr>
      </vt:variant>
      <vt:variant>
        <vt:i4>4</vt:i4>
      </vt:variant>
      <vt:variant>
        <vt:lpstr>Embedded OLE Servers</vt:lpstr>
      </vt:variant>
      <vt:variant>
        <vt:i4>2</vt:i4>
      </vt:variant>
      <vt:variant>
        <vt:lpstr>Slide Titles</vt:lpstr>
      </vt:variant>
      <vt:variant>
        <vt:i4>30</vt:i4>
      </vt:variant>
    </vt:vector>
  </HeadingPairs>
  <TitlesOfParts>
    <vt:vector size="36" baseType="lpstr">
      <vt:lpstr>Office Theme</vt:lpstr>
      <vt:lpstr>1_Office Theme</vt:lpstr>
      <vt:lpstr>Metro</vt:lpstr>
      <vt:lpstr>Module</vt:lpstr>
      <vt:lpstr>Clip</vt:lpstr>
      <vt:lpstr>Acrobat Document</vt:lpstr>
      <vt:lpstr>Slide 1</vt:lpstr>
      <vt:lpstr>Slide 2</vt:lpstr>
      <vt:lpstr>Water security challenges for sustainable agriculture</vt:lpstr>
      <vt:lpstr>Slide 4</vt:lpstr>
      <vt:lpstr>Slide 5</vt:lpstr>
      <vt:lpstr>Needed: New approaches to governance:  </vt:lpstr>
      <vt:lpstr>Slide 7</vt:lpstr>
      <vt:lpstr>Slide 8</vt:lpstr>
      <vt:lpstr>Slide 9</vt:lpstr>
      <vt:lpstr>GWSP: Integrated Study Areas, </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WA-01 Integrated Water Information (incl. Floods and Droughts)</vt:lpstr>
      <vt:lpstr>Slide 28</vt:lpstr>
      <vt:lpstr>Slide 29</vt:lpstr>
      <vt:lpstr>Slide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Richard</dc:creator>
  <cp:lastModifiedBy>Richard</cp:lastModifiedBy>
  <cp:revision>76</cp:revision>
  <dcterms:created xsi:type="dcterms:W3CDTF">2012-06-15T13:58:39Z</dcterms:created>
  <dcterms:modified xsi:type="dcterms:W3CDTF">2012-08-30T06:55:31Z</dcterms:modified>
</cp:coreProperties>
</file>